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3" r:id="rId3"/>
    <p:sldId id="257" r:id="rId4"/>
    <p:sldId id="259" r:id="rId5"/>
    <p:sldId id="260" r:id="rId6"/>
    <p:sldId id="261" r:id="rId7"/>
    <p:sldId id="265" r:id="rId8"/>
    <p:sldId id="266" r:id="rId9"/>
    <p:sldId id="267" r:id="rId10"/>
    <p:sldId id="268" r:id="rId11"/>
    <p:sldId id="269" r:id="rId12"/>
    <p:sldId id="270" r:id="rId13"/>
    <p:sldId id="271" r:id="rId14"/>
    <p:sldId id="274" r:id="rId15"/>
    <p:sldId id="272"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6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48F05-4C73-4866-A06C-DFF1464B25B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N"/>
          </a:p>
        </p:txBody>
      </p:sp>
      <p:sp>
        <p:nvSpPr>
          <p:cNvPr id="3" name="Subtitle 2">
            <a:extLst>
              <a:ext uri="{FF2B5EF4-FFF2-40B4-BE49-F238E27FC236}">
                <a16:creationId xmlns:a16="http://schemas.microsoft.com/office/drawing/2014/main" id="{F38F0212-E585-4C83-8B05-C02D9C0B02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N"/>
          </a:p>
        </p:txBody>
      </p:sp>
      <p:sp>
        <p:nvSpPr>
          <p:cNvPr id="4" name="Date Placeholder 3">
            <a:extLst>
              <a:ext uri="{FF2B5EF4-FFF2-40B4-BE49-F238E27FC236}">
                <a16:creationId xmlns:a16="http://schemas.microsoft.com/office/drawing/2014/main" id="{F73E2454-53A9-473A-9620-75C6E97AA15A}"/>
              </a:ext>
            </a:extLst>
          </p:cNvPr>
          <p:cNvSpPr>
            <a:spLocks noGrp="1"/>
          </p:cNvSpPr>
          <p:nvPr>
            <p:ph type="dt" sz="half" idx="10"/>
          </p:nvPr>
        </p:nvSpPr>
        <p:spPr/>
        <p:txBody>
          <a:bodyPr/>
          <a:lstStyle/>
          <a:p>
            <a:fld id="{6E712B48-A704-45FB-8F47-638685DDFA7E}" type="datetimeFigureOut">
              <a:rPr lang="en-IN" smtClean="0"/>
              <a:t>23-09-2024</a:t>
            </a:fld>
            <a:endParaRPr lang="en-IN"/>
          </a:p>
        </p:txBody>
      </p:sp>
      <p:sp>
        <p:nvSpPr>
          <p:cNvPr id="5" name="Footer Placeholder 4">
            <a:extLst>
              <a:ext uri="{FF2B5EF4-FFF2-40B4-BE49-F238E27FC236}">
                <a16:creationId xmlns:a16="http://schemas.microsoft.com/office/drawing/2014/main" id="{097185ED-F30A-421C-8D90-EC2A270063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F74D76-90DF-4010-A96E-79F771D94F27}"/>
              </a:ext>
            </a:extLst>
          </p:cNvPr>
          <p:cNvSpPr>
            <a:spLocks noGrp="1"/>
          </p:cNvSpPr>
          <p:nvPr>
            <p:ph type="sldNum" sz="quarter" idx="12"/>
          </p:nvPr>
        </p:nvSpPr>
        <p:spPr/>
        <p:txBody>
          <a:bodyPr/>
          <a:lstStyle/>
          <a:p>
            <a:fld id="{60798347-A3EE-415A-8EA6-E0AD5AE06CE9}" type="slidenum">
              <a:rPr lang="en-IN" smtClean="0"/>
              <a:t>‹#›</a:t>
            </a:fld>
            <a:endParaRPr lang="en-IN"/>
          </a:p>
        </p:txBody>
      </p:sp>
    </p:spTree>
    <p:extLst>
      <p:ext uri="{BB962C8B-B14F-4D97-AF65-F5344CB8AC3E}">
        <p14:creationId xmlns:p14="http://schemas.microsoft.com/office/powerpoint/2010/main" val="3325845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ACA54-3BDE-46BC-95EB-3A02CCCE0008}"/>
              </a:ext>
            </a:extLst>
          </p:cNvPr>
          <p:cNvSpPr>
            <a:spLocks noGrp="1"/>
          </p:cNvSpPr>
          <p:nvPr>
            <p:ph type="title"/>
          </p:nvPr>
        </p:nvSpPr>
        <p:spPr/>
        <p:txBody>
          <a:bodyPr/>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ACF8B219-F9FE-48D3-9FC3-E538C26EBF7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E7B69360-3B08-4C9C-88B5-996BF65CC5FF}"/>
              </a:ext>
            </a:extLst>
          </p:cNvPr>
          <p:cNvSpPr>
            <a:spLocks noGrp="1"/>
          </p:cNvSpPr>
          <p:nvPr>
            <p:ph type="dt" sz="half" idx="10"/>
          </p:nvPr>
        </p:nvSpPr>
        <p:spPr/>
        <p:txBody>
          <a:bodyPr/>
          <a:lstStyle/>
          <a:p>
            <a:fld id="{6E712B48-A704-45FB-8F47-638685DDFA7E}" type="datetimeFigureOut">
              <a:rPr lang="en-IN" smtClean="0"/>
              <a:t>23-09-2024</a:t>
            </a:fld>
            <a:endParaRPr lang="en-IN"/>
          </a:p>
        </p:txBody>
      </p:sp>
      <p:sp>
        <p:nvSpPr>
          <p:cNvPr id="5" name="Footer Placeholder 4">
            <a:extLst>
              <a:ext uri="{FF2B5EF4-FFF2-40B4-BE49-F238E27FC236}">
                <a16:creationId xmlns:a16="http://schemas.microsoft.com/office/drawing/2014/main" id="{F107881A-8B81-4F5F-A696-0A0E9ABFC9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A0D7D6-227B-49A0-A65F-880DC50001BA}"/>
              </a:ext>
            </a:extLst>
          </p:cNvPr>
          <p:cNvSpPr>
            <a:spLocks noGrp="1"/>
          </p:cNvSpPr>
          <p:nvPr>
            <p:ph type="sldNum" sz="quarter" idx="12"/>
          </p:nvPr>
        </p:nvSpPr>
        <p:spPr/>
        <p:txBody>
          <a:bodyPr/>
          <a:lstStyle/>
          <a:p>
            <a:fld id="{60798347-A3EE-415A-8EA6-E0AD5AE06CE9}" type="slidenum">
              <a:rPr lang="en-IN" smtClean="0"/>
              <a:t>‹#›</a:t>
            </a:fld>
            <a:endParaRPr lang="en-IN"/>
          </a:p>
        </p:txBody>
      </p:sp>
    </p:spTree>
    <p:extLst>
      <p:ext uri="{BB962C8B-B14F-4D97-AF65-F5344CB8AC3E}">
        <p14:creationId xmlns:p14="http://schemas.microsoft.com/office/powerpoint/2010/main" val="3303491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123D3C-DBDD-4A84-ABE6-7AC05D82AE0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5C0D911C-D444-4522-A4CD-9987EF5A091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00E03835-08EC-497D-A556-B96B37016EA4}"/>
              </a:ext>
            </a:extLst>
          </p:cNvPr>
          <p:cNvSpPr>
            <a:spLocks noGrp="1"/>
          </p:cNvSpPr>
          <p:nvPr>
            <p:ph type="dt" sz="half" idx="10"/>
          </p:nvPr>
        </p:nvSpPr>
        <p:spPr/>
        <p:txBody>
          <a:bodyPr/>
          <a:lstStyle/>
          <a:p>
            <a:fld id="{6E712B48-A704-45FB-8F47-638685DDFA7E}" type="datetimeFigureOut">
              <a:rPr lang="en-IN" smtClean="0"/>
              <a:t>23-09-2024</a:t>
            </a:fld>
            <a:endParaRPr lang="en-IN"/>
          </a:p>
        </p:txBody>
      </p:sp>
      <p:sp>
        <p:nvSpPr>
          <p:cNvPr id="5" name="Footer Placeholder 4">
            <a:extLst>
              <a:ext uri="{FF2B5EF4-FFF2-40B4-BE49-F238E27FC236}">
                <a16:creationId xmlns:a16="http://schemas.microsoft.com/office/drawing/2014/main" id="{EC9CBA3A-5005-48AC-A6E3-F7A1AEEAE2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BA4BFE-79CB-4FB5-A25A-80057F7B95CA}"/>
              </a:ext>
            </a:extLst>
          </p:cNvPr>
          <p:cNvSpPr>
            <a:spLocks noGrp="1"/>
          </p:cNvSpPr>
          <p:nvPr>
            <p:ph type="sldNum" sz="quarter" idx="12"/>
          </p:nvPr>
        </p:nvSpPr>
        <p:spPr/>
        <p:txBody>
          <a:bodyPr/>
          <a:lstStyle/>
          <a:p>
            <a:fld id="{60798347-A3EE-415A-8EA6-E0AD5AE06CE9}" type="slidenum">
              <a:rPr lang="en-IN" smtClean="0"/>
              <a:t>‹#›</a:t>
            </a:fld>
            <a:endParaRPr lang="en-IN"/>
          </a:p>
        </p:txBody>
      </p:sp>
    </p:spTree>
    <p:extLst>
      <p:ext uri="{BB962C8B-B14F-4D97-AF65-F5344CB8AC3E}">
        <p14:creationId xmlns:p14="http://schemas.microsoft.com/office/powerpoint/2010/main" val="2986178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A06C3-C080-4C6C-8EDF-16BAE34FFDCA}"/>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1426B160-4B06-46E6-8582-962FDBA46A1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D1BBFF63-B182-45CF-B62C-8691F9B47B47}"/>
              </a:ext>
            </a:extLst>
          </p:cNvPr>
          <p:cNvSpPr>
            <a:spLocks noGrp="1"/>
          </p:cNvSpPr>
          <p:nvPr>
            <p:ph type="dt" sz="half" idx="10"/>
          </p:nvPr>
        </p:nvSpPr>
        <p:spPr/>
        <p:txBody>
          <a:bodyPr/>
          <a:lstStyle/>
          <a:p>
            <a:fld id="{6E712B48-A704-45FB-8F47-638685DDFA7E}" type="datetimeFigureOut">
              <a:rPr lang="en-IN" smtClean="0"/>
              <a:t>23-09-2024</a:t>
            </a:fld>
            <a:endParaRPr lang="en-IN"/>
          </a:p>
        </p:txBody>
      </p:sp>
      <p:sp>
        <p:nvSpPr>
          <p:cNvPr id="5" name="Footer Placeholder 4">
            <a:extLst>
              <a:ext uri="{FF2B5EF4-FFF2-40B4-BE49-F238E27FC236}">
                <a16:creationId xmlns:a16="http://schemas.microsoft.com/office/drawing/2014/main" id="{00B68004-60C4-4341-8040-F39AD4410E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8B834D-ABE9-43A7-8A4F-3414E6DDF7FB}"/>
              </a:ext>
            </a:extLst>
          </p:cNvPr>
          <p:cNvSpPr>
            <a:spLocks noGrp="1"/>
          </p:cNvSpPr>
          <p:nvPr>
            <p:ph type="sldNum" sz="quarter" idx="12"/>
          </p:nvPr>
        </p:nvSpPr>
        <p:spPr/>
        <p:txBody>
          <a:bodyPr/>
          <a:lstStyle/>
          <a:p>
            <a:fld id="{60798347-A3EE-415A-8EA6-E0AD5AE06CE9}" type="slidenum">
              <a:rPr lang="en-IN" smtClean="0"/>
              <a:t>‹#›</a:t>
            </a:fld>
            <a:endParaRPr lang="en-IN"/>
          </a:p>
        </p:txBody>
      </p:sp>
    </p:spTree>
    <p:extLst>
      <p:ext uri="{BB962C8B-B14F-4D97-AF65-F5344CB8AC3E}">
        <p14:creationId xmlns:p14="http://schemas.microsoft.com/office/powerpoint/2010/main" val="1859830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F991-CA17-4801-8667-165D4306B48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N"/>
          </a:p>
        </p:txBody>
      </p:sp>
      <p:sp>
        <p:nvSpPr>
          <p:cNvPr id="3" name="Text Placeholder 2">
            <a:extLst>
              <a:ext uri="{FF2B5EF4-FFF2-40B4-BE49-F238E27FC236}">
                <a16:creationId xmlns:a16="http://schemas.microsoft.com/office/drawing/2014/main" id="{A551337C-EC4B-4DB3-A506-BD5D59BBC2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6DF1BB0-3B5E-44C8-BCC2-23DE01D90CC6}"/>
              </a:ext>
            </a:extLst>
          </p:cNvPr>
          <p:cNvSpPr>
            <a:spLocks noGrp="1"/>
          </p:cNvSpPr>
          <p:nvPr>
            <p:ph type="dt" sz="half" idx="10"/>
          </p:nvPr>
        </p:nvSpPr>
        <p:spPr/>
        <p:txBody>
          <a:bodyPr/>
          <a:lstStyle/>
          <a:p>
            <a:fld id="{6E712B48-A704-45FB-8F47-638685DDFA7E}" type="datetimeFigureOut">
              <a:rPr lang="en-IN" smtClean="0"/>
              <a:t>23-09-2024</a:t>
            </a:fld>
            <a:endParaRPr lang="en-IN"/>
          </a:p>
        </p:txBody>
      </p:sp>
      <p:sp>
        <p:nvSpPr>
          <p:cNvPr id="5" name="Footer Placeholder 4">
            <a:extLst>
              <a:ext uri="{FF2B5EF4-FFF2-40B4-BE49-F238E27FC236}">
                <a16:creationId xmlns:a16="http://schemas.microsoft.com/office/drawing/2014/main" id="{AAA9E9D1-C395-49A2-9F23-A8EE397FEA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324E71-7A08-439E-9D38-9D6E7D1D4D36}"/>
              </a:ext>
            </a:extLst>
          </p:cNvPr>
          <p:cNvSpPr>
            <a:spLocks noGrp="1"/>
          </p:cNvSpPr>
          <p:nvPr>
            <p:ph type="sldNum" sz="quarter" idx="12"/>
          </p:nvPr>
        </p:nvSpPr>
        <p:spPr/>
        <p:txBody>
          <a:bodyPr/>
          <a:lstStyle/>
          <a:p>
            <a:fld id="{60798347-A3EE-415A-8EA6-E0AD5AE06CE9}" type="slidenum">
              <a:rPr lang="en-IN" smtClean="0"/>
              <a:t>‹#›</a:t>
            </a:fld>
            <a:endParaRPr lang="en-IN"/>
          </a:p>
        </p:txBody>
      </p:sp>
    </p:spTree>
    <p:extLst>
      <p:ext uri="{BB962C8B-B14F-4D97-AF65-F5344CB8AC3E}">
        <p14:creationId xmlns:p14="http://schemas.microsoft.com/office/powerpoint/2010/main" val="3983579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BB7DF-2FDB-4AAA-8567-557A8972F393}"/>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0E1396BD-78C5-4A60-9C91-227276B110E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Content Placeholder 3">
            <a:extLst>
              <a:ext uri="{FF2B5EF4-FFF2-40B4-BE49-F238E27FC236}">
                <a16:creationId xmlns:a16="http://schemas.microsoft.com/office/drawing/2014/main" id="{EBA9C6D5-AC75-469F-98D8-B087ED451DD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Date Placeholder 4">
            <a:extLst>
              <a:ext uri="{FF2B5EF4-FFF2-40B4-BE49-F238E27FC236}">
                <a16:creationId xmlns:a16="http://schemas.microsoft.com/office/drawing/2014/main" id="{CEE4FD69-1CF4-468D-BE9E-74FE19151ECB}"/>
              </a:ext>
            </a:extLst>
          </p:cNvPr>
          <p:cNvSpPr>
            <a:spLocks noGrp="1"/>
          </p:cNvSpPr>
          <p:nvPr>
            <p:ph type="dt" sz="half" idx="10"/>
          </p:nvPr>
        </p:nvSpPr>
        <p:spPr/>
        <p:txBody>
          <a:bodyPr/>
          <a:lstStyle/>
          <a:p>
            <a:fld id="{6E712B48-A704-45FB-8F47-638685DDFA7E}" type="datetimeFigureOut">
              <a:rPr lang="en-IN" smtClean="0"/>
              <a:t>23-09-2024</a:t>
            </a:fld>
            <a:endParaRPr lang="en-IN"/>
          </a:p>
        </p:txBody>
      </p:sp>
      <p:sp>
        <p:nvSpPr>
          <p:cNvPr id="6" name="Footer Placeholder 5">
            <a:extLst>
              <a:ext uri="{FF2B5EF4-FFF2-40B4-BE49-F238E27FC236}">
                <a16:creationId xmlns:a16="http://schemas.microsoft.com/office/drawing/2014/main" id="{6AA04D7A-36C8-468F-8962-58AD74E2AA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B894FF2-FC8E-4BB1-AC01-745C41A43BF4}"/>
              </a:ext>
            </a:extLst>
          </p:cNvPr>
          <p:cNvSpPr>
            <a:spLocks noGrp="1"/>
          </p:cNvSpPr>
          <p:nvPr>
            <p:ph type="sldNum" sz="quarter" idx="12"/>
          </p:nvPr>
        </p:nvSpPr>
        <p:spPr/>
        <p:txBody>
          <a:bodyPr/>
          <a:lstStyle/>
          <a:p>
            <a:fld id="{60798347-A3EE-415A-8EA6-E0AD5AE06CE9}" type="slidenum">
              <a:rPr lang="en-IN" smtClean="0"/>
              <a:t>‹#›</a:t>
            </a:fld>
            <a:endParaRPr lang="en-IN"/>
          </a:p>
        </p:txBody>
      </p:sp>
    </p:spTree>
    <p:extLst>
      <p:ext uri="{BB962C8B-B14F-4D97-AF65-F5344CB8AC3E}">
        <p14:creationId xmlns:p14="http://schemas.microsoft.com/office/powerpoint/2010/main" val="2275573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CA8D5-A45B-4370-92CA-443BEEA5B1A6}"/>
              </a:ext>
            </a:extLst>
          </p:cNvPr>
          <p:cNvSpPr>
            <a:spLocks noGrp="1"/>
          </p:cNvSpPr>
          <p:nvPr>
            <p:ph type="title"/>
          </p:nvPr>
        </p:nvSpPr>
        <p:spPr>
          <a:xfrm>
            <a:off x="839788" y="365125"/>
            <a:ext cx="10515600" cy="1325563"/>
          </a:xfrm>
        </p:spPr>
        <p:txBody>
          <a:bodyPr/>
          <a:lstStyle/>
          <a:p>
            <a:r>
              <a:rPr lang="en-GB"/>
              <a:t>Click to edit Master title style</a:t>
            </a:r>
            <a:endParaRPr lang="en-IN"/>
          </a:p>
        </p:txBody>
      </p:sp>
      <p:sp>
        <p:nvSpPr>
          <p:cNvPr id="3" name="Text Placeholder 2">
            <a:extLst>
              <a:ext uri="{FF2B5EF4-FFF2-40B4-BE49-F238E27FC236}">
                <a16:creationId xmlns:a16="http://schemas.microsoft.com/office/drawing/2014/main" id="{B20EDE44-083F-4FCF-B00C-0F2BFA25F3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DEC49EC-2FA8-49EA-9EEE-38DD35B2CC4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Text Placeholder 4">
            <a:extLst>
              <a:ext uri="{FF2B5EF4-FFF2-40B4-BE49-F238E27FC236}">
                <a16:creationId xmlns:a16="http://schemas.microsoft.com/office/drawing/2014/main" id="{F540AFCB-0C84-4B17-9A72-29B0E8553A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9A094E3-BE15-4091-A418-D6642B81A5B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7" name="Date Placeholder 6">
            <a:extLst>
              <a:ext uri="{FF2B5EF4-FFF2-40B4-BE49-F238E27FC236}">
                <a16:creationId xmlns:a16="http://schemas.microsoft.com/office/drawing/2014/main" id="{343775D5-CF87-4ECB-B768-F5F3500DCF2F}"/>
              </a:ext>
            </a:extLst>
          </p:cNvPr>
          <p:cNvSpPr>
            <a:spLocks noGrp="1"/>
          </p:cNvSpPr>
          <p:nvPr>
            <p:ph type="dt" sz="half" idx="10"/>
          </p:nvPr>
        </p:nvSpPr>
        <p:spPr/>
        <p:txBody>
          <a:bodyPr/>
          <a:lstStyle/>
          <a:p>
            <a:fld id="{6E712B48-A704-45FB-8F47-638685DDFA7E}" type="datetimeFigureOut">
              <a:rPr lang="en-IN" smtClean="0"/>
              <a:t>23-09-2024</a:t>
            </a:fld>
            <a:endParaRPr lang="en-IN"/>
          </a:p>
        </p:txBody>
      </p:sp>
      <p:sp>
        <p:nvSpPr>
          <p:cNvPr id="8" name="Footer Placeholder 7">
            <a:extLst>
              <a:ext uri="{FF2B5EF4-FFF2-40B4-BE49-F238E27FC236}">
                <a16:creationId xmlns:a16="http://schemas.microsoft.com/office/drawing/2014/main" id="{17FC2B4B-0FCE-489B-B8EE-BD854815730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8EC5F34-1F2E-46CA-8D98-56F68333BB10}"/>
              </a:ext>
            </a:extLst>
          </p:cNvPr>
          <p:cNvSpPr>
            <a:spLocks noGrp="1"/>
          </p:cNvSpPr>
          <p:nvPr>
            <p:ph type="sldNum" sz="quarter" idx="12"/>
          </p:nvPr>
        </p:nvSpPr>
        <p:spPr/>
        <p:txBody>
          <a:bodyPr/>
          <a:lstStyle/>
          <a:p>
            <a:fld id="{60798347-A3EE-415A-8EA6-E0AD5AE06CE9}" type="slidenum">
              <a:rPr lang="en-IN" smtClean="0"/>
              <a:t>‹#›</a:t>
            </a:fld>
            <a:endParaRPr lang="en-IN"/>
          </a:p>
        </p:txBody>
      </p:sp>
    </p:spTree>
    <p:extLst>
      <p:ext uri="{BB962C8B-B14F-4D97-AF65-F5344CB8AC3E}">
        <p14:creationId xmlns:p14="http://schemas.microsoft.com/office/powerpoint/2010/main" val="363676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D5B1D-82C8-4F01-B2A9-432E165FFA32}"/>
              </a:ext>
            </a:extLst>
          </p:cNvPr>
          <p:cNvSpPr>
            <a:spLocks noGrp="1"/>
          </p:cNvSpPr>
          <p:nvPr>
            <p:ph type="title"/>
          </p:nvPr>
        </p:nvSpPr>
        <p:spPr/>
        <p:txBody>
          <a:bodyPr/>
          <a:lstStyle/>
          <a:p>
            <a:r>
              <a:rPr lang="en-GB"/>
              <a:t>Click to edit Master title style</a:t>
            </a:r>
            <a:endParaRPr lang="en-IN"/>
          </a:p>
        </p:txBody>
      </p:sp>
      <p:sp>
        <p:nvSpPr>
          <p:cNvPr id="3" name="Date Placeholder 2">
            <a:extLst>
              <a:ext uri="{FF2B5EF4-FFF2-40B4-BE49-F238E27FC236}">
                <a16:creationId xmlns:a16="http://schemas.microsoft.com/office/drawing/2014/main" id="{1DCE42A4-18C9-4899-9ACD-8BF112220743}"/>
              </a:ext>
            </a:extLst>
          </p:cNvPr>
          <p:cNvSpPr>
            <a:spLocks noGrp="1"/>
          </p:cNvSpPr>
          <p:nvPr>
            <p:ph type="dt" sz="half" idx="10"/>
          </p:nvPr>
        </p:nvSpPr>
        <p:spPr/>
        <p:txBody>
          <a:bodyPr/>
          <a:lstStyle/>
          <a:p>
            <a:fld id="{6E712B48-A704-45FB-8F47-638685DDFA7E}" type="datetimeFigureOut">
              <a:rPr lang="en-IN" smtClean="0"/>
              <a:t>23-09-2024</a:t>
            </a:fld>
            <a:endParaRPr lang="en-IN"/>
          </a:p>
        </p:txBody>
      </p:sp>
      <p:sp>
        <p:nvSpPr>
          <p:cNvPr id="4" name="Footer Placeholder 3">
            <a:extLst>
              <a:ext uri="{FF2B5EF4-FFF2-40B4-BE49-F238E27FC236}">
                <a16:creationId xmlns:a16="http://schemas.microsoft.com/office/drawing/2014/main" id="{9071BE12-32F9-41A0-BB75-BC1E3B334DC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CC1D5FB-8122-470C-9928-4370D0ECC558}"/>
              </a:ext>
            </a:extLst>
          </p:cNvPr>
          <p:cNvSpPr>
            <a:spLocks noGrp="1"/>
          </p:cNvSpPr>
          <p:nvPr>
            <p:ph type="sldNum" sz="quarter" idx="12"/>
          </p:nvPr>
        </p:nvSpPr>
        <p:spPr/>
        <p:txBody>
          <a:bodyPr/>
          <a:lstStyle/>
          <a:p>
            <a:fld id="{60798347-A3EE-415A-8EA6-E0AD5AE06CE9}" type="slidenum">
              <a:rPr lang="en-IN" smtClean="0"/>
              <a:t>‹#›</a:t>
            </a:fld>
            <a:endParaRPr lang="en-IN"/>
          </a:p>
        </p:txBody>
      </p:sp>
    </p:spTree>
    <p:extLst>
      <p:ext uri="{BB962C8B-B14F-4D97-AF65-F5344CB8AC3E}">
        <p14:creationId xmlns:p14="http://schemas.microsoft.com/office/powerpoint/2010/main" val="2616047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1FD5CE-4620-4F28-BA3C-18AF663556B5}"/>
              </a:ext>
            </a:extLst>
          </p:cNvPr>
          <p:cNvSpPr>
            <a:spLocks noGrp="1"/>
          </p:cNvSpPr>
          <p:nvPr>
            <p:ph type="dt" sz="half" idx="10"/>
          </p:nvPr>
        </p:nvSpPr>
        <p:spPr/>
        <p:txBody>
          <a:bodyPr/>
          <a:lstStyle/>
          <a:p>
            <a:fld id="{6E712B48-A704-45FB-8F47-638685DDFA7E}" type="datetimeFigureOut">
              <a:rPr lang="en-IN" smtClean="0"/>
              <a:t>23-09-2024</a:t>
            </a:fld>
            <a:endParaRPr lang="en-IN"/>
          </a:p>
        </p:txBody>
      </p:sp>
      <p:sp>
        <p:nvSpPr>
          <p:cNvPr id="3" name="Footer Placeholder 2">
            <a:extLst>
              <a:ext uri="{FF2B5EF4-FFF2-40B4-BE49-F238E27FC236}">
                <a16:creationId xmlns:a16="http://schemas.microsoft.com/office/drawing/2014/main" id="{0AC2D271-2BC7-472B-9623-D6C4417E9B9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8883692-A31E-4CE1-BFDA-B71926B54C13}"/>
              </a:ext>
            </a:extLst>
          </p:cNvPr>
          <p:cNvSpPr>
            <a:spLocks noGrp="1"/>
          </p:cNvSpPr>
          <p:nvPr>
            <p:ph type="sldNum" sz="quarter" idx="12"/>
          </p:nvPr>
        </p:nvSpPr>
        <p:spPr/>
        <p:txBody>
          <a:bodyPr/>
          <a:lstStyle/>
          <a:p>
            <a:fld id="{60798347-A3EE-415A-8EA6-E0AD5AE06CE9}" type="slidenum">
              <a:rPr lang="en-IN" smtClean="0"/>
              <a:t>‹#›</a:t>
            </a:fld>
            <a:endParaRPr lang="en-IN"/>
          </a:p>
        </p:txBody>
      </p:sp>
    </p:spTree>
    <p:extLst>
      <p:ext uri="{BB962C8B-B14F-4D97-AF65-F5344CB8AC3E}">
        <p14:creationId xmlns:p14="http://schemas.microsoft.com/office/powerpoint/2010/main" val="29651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997C2-B9C3-4204-9A51-FEC7AA51C6A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Content Placeholder 2">
            <a:extLst>
              <a:ext uri="{FF2B5EF4-FFF2-40B4-BE49-F238E27FC236}">
                <a16:creationId xmlns:a16="http://schemas.microsoft.com/office/drawing/2014/main" id="{9F731684-64F3-4E1D-92D3-015EA00076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Text Placeholder 3">
            <a:extLst>
              <a:ext uri="{FF2B5EF4-FFF2-40B4-BE49-F238E27FC236}">
                <a16:creationId xmlns:a16="http://schemas.microsoft.com/office/drawing/2014/main" id="{17BD1EFE-2152-482A-8EC2-8359DCD85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A1F71C6-9022-42A2-9570-72CE3070646E}"/>
              </a:ext>
            </a:extLst>
          </p:cNvPr>
          <p:cNvSpPr>
            <a:spLocks noGrp="1"/>
          </p:cNvSpPr>
          <p:nvPr>
            <p:ph type="dt" sz="half" idx="10"/>
          </p:nvPr>
        </p:nvSpPr>
        <p:spPr/>
        <p:txBody>
          <a:bodyPr/>
          <a:lstStyle/>
          <a:p>
            <a:fld id="{6E712B48-A704-45FB-8F47-638685DDFA7E}" type="datetimeFigureOut">
              <a:rPr lang="en-IN" smtClean="0"/>
              <a:t>23-09-2024</a:t>
            </a:fld>
            <a:endParaRPr lang="en-IN"/>
          </a:p>
        </p:txBody>
      </p:sp>
      <p:sp>
        <p:nvSpPr>
          <p:cNvPr id="6" name="Footer Placeholder 5">
            <a:extLst>
              <a:ext uri="{FF2B5EF4-FFF2-40B4-BE49-F238E27FC236}">
                <a16:creationId xmlns:a16="http://schemas.microsoft.com/office/drawing/2014/main" id="{3F0E34CB-0D87-4EF2-951B-D8D016B929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EA36C41-3A30-48BE-BA3E-ABB3EB51E69D}"/>
              </a:ext>
            </a:extLst>
          </p:cNvPr>
          <p:cNvSpPr>
            <a:spLocks noGrp="1"/>
          </p:cNvSpPr>
          <p:nvPr>
            <p:ph type="sldNum" sz="quarter" idx="12"/>
          </p:nvPr>
        </p:nvSpPr>
        <p:spPr/>
        <p:txBody>
          <a:bodyPr/>
          <a:lstStyle/>
          <a:p>
            <a:fld id="{60798347-A3EE-415A-8EA6-E0AD5AE06CE9}" type="slidenum">
              <a:rPr lang="en-IN" smtClean="0"/>
              <a:t>‹#›</a:t>
            </a:fld>
            <a:endParaRPr lang="en-IN"/>
          </a:p>
        </p:txBody>
      </p:sp>
    </p:spTree>
    <p:extLst>
      <p:ext uri="{BB962C8B-B14F-4D97-AF65-F5344CB8AC3E}">
        <p14:creationId xmlns:p14="http://schemas.microsoft.com/office/powerpoint/2010/main" val="3763803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EF1D3-BD3C-4A56-8C15-3AAD30E61AA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Picture Placeholder 2">
            <a:extLst>
              <a:ext uri="{FF2B5EF4-FFF2-40B4-BE49-F238E27FC236}">
                <a16:creationId xmlns:a16="http://schemas.microsoft.com/office/drawing/2014/main" id="{A97FD3A8-2B87-48BF-A935-3F07B2CFF3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0B8DF55-0F0D-479A-9342-7C161201B6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9219E94-0933-4857-9DD5-2BEA5ECE35D1}"/>
              </a:ext>
            </a:extLst>
          </p:cNvPr>
          <p:cNvSpPr>
            <a:spLocks noGrp="1"/>
          </p:cNvSpPr>
          <p:nvPr>
            <p:ph type="dt" sz="half" idx="10"/>
          </p:nvPr>
        </p:nvSpPr>
        <p:spPr/>
        <p:txBody>
          <a:bodyPr/>
          <a:lstStyle/>
          <a:p>
            <a:fld id="{6E712B48-A704-45FB-8F47-638685DDFA7E}" type="datetimeFigureOut">
              <a:rPr lang="en-IN" smtClean="0"/>
              <a:t>23-09-2024</a:t>
            </a:fld>
            <a:endParaRPr lang="en-IN"/>
          </a:p>
        </p:txBody>
      </p:sp>
      <p:sp>
        <p:nvSpPr>
          <p:cNvPr id="6" name="Footer Placeholder 5">
            <a:extLst>
              <a:ext uri="{FF2B5EF4-FFF2-40B4-BE49-F238E27FC236}">
                <a16:creationId xmlns:a16="http://schemas.microsoft.com/office/drawing/2014/main" id="{8B362EF1-1156-4C9D-80C5-45F9848C8B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E5CD37-2416-4B8B-98EF-5ED1CDE60E08}"/>
              </a:ext>
            </a:extLst>
          </p:cNvPr>
          <p:cNvSpPr>
            <a:spLocks noGrp="1"/>
          </p:cNvSpPr>
          <p:nvPr>
            <p:ph type="sldNum" sz="quarter" idx="12"/>
          </p:nvPr>
        </p:nvSpPr>
        <p:spPr/>
        <p:txBody>
          <a:bodyPr/>
          <a:lstStyle/>
          <a:p>
            <a:fld id="{60798347-A3EE-415A-8EA6-E0AD5AE06CE9}" type="slidenum">
              <a:rPr lang="en-IN" smtClean="0"/>
              <a:t>‹#›</a:t>
            </a:fld>
            <a:endParaRPr lang="en-IN"/>
          </a:p>
        </p:txBody>
      </p:sp>
    </p:spTree>
    <p:extLst>
      <p:ext uri="{BB962C8B-B14F-4D97-AF65-F5344CB8AC3E}">
        <p14:creationId xmlns:p14="http://schemas.microsoft.com/office/powerpoint/2010/main" val="3656846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A4F46A-48B2-4A5F-98C2-A2F2368521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N"/>
          </a:p>
        </p:txBody>
      </p:sp>
      <p:sp>
        <p:nvSpPr>
          <p:cNvPr id="3" name="Text Placeholder 2">
            <a:extLst>
              <a:ext uri="{FF2B5EF4-FFF2-40B4-BE49-F238E27FC236}">
                <a16:creationId xmlns:a16="http://schemas.microsoft.com/office/drawing/2014/main" id="{55247BD0-68D6-43E2-AE04-B5816BF8B0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D980C035-754F-4FD5-B97F-79868F583E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712B48-A704-45FB-8F47-638685DDFA7E}" type="datetimeFigureOut">
              <a:rPr lang="en-IN" smtClean="0"/>
              <a:t>23-09-2024</a:t>
            </a:fld>
            <a:endParaRPr lang="en-IN"/>
          </a:p>
        </p:txBody>
      </p:sp>
      <p:sp>
        <p:nvSpPr>
          <p:cNvPr id="5" name="Footer Placeholder 4">
            <a:extLst>
              <a:ext uri="{FF2B5EF4-FFF2-40B4-BE49-F238E27FC236}">
                <a16:creationId xmlns:a16="http://schemas.microsoft.com/office/drawing/2014/main" id="{18A661B3-E491-4B11-ABFC-00905F1640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F416568-C1E5-46AF-8E5E-736B5F7756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798347-A3EE-415A-8EA6-E0AD5AE06CE9}" type="slidenum">
              <a:rPr lang="en-IN" smtClean="0"/>
              <a:t>‹#›</a:t>
            </a:fld>
            <a:endParaRPr lang="en-IN"/>
          </a:p>
        </p:txBody>
      </p:sp>
    </p:spTree>
    <p:extLst>
      <p:ext uri="{BB962C8B-B14F-4D97-AF65-F5344CB8AC3E}">
        <p14:creationId xmlns:p14="http://schemas.microsoft.com/office/powerpoint/2010/main" val="1884139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FF072C-7717-4245-87BA-6B3E1786A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662556"/>
          </a:xfrm>
          <a:prstGeom prst="rect">
            <a:avLst/>
          </a:prstGeom>
        </p:spPr>
      </p:pic>
      <p:sp>
        <p:nvSpPr>
          <p:cNvPr id="6" name="Google Shape;120;p18">
            <a:extLst>
              <a:ext uri="{FF2B5EF4-FFF2-40B4-BE49-F238E27FC236}">
                <a16:creationId xmlns:a16="http://schemas.microsoft.com/office/drawing/2014/main" id="{BD55B5A5-BFAC-42B7-A4AB-63788909B629}"/>
              </a:ext>
            </a:extLst>
          </p:cNvPr>
          <p:cNvSpPr txBox="1">
            <a:spLocks/>
          </p:cNvSpPr>
          <p:nvPr/>
        </p:nvSpPr>
        <p:spPr>
          <a:xfrm>
            <a:off x="4360213" y="2475642"/>
            <a:ext cx="4328400" cy="830956"/>
          </a:xfrm>
          <a:prstGeom prst="rect">
            <a:avLst/>
          </a:prstGeom>
          <a:noFill/>
          <a:ln>
            <a:noFill/>
          </a:ln>
        </p:spPr>
        <p:txBody>
          <a:bodyPr spcFirstLastPara="1" vert="horz" wrap="square" lIns="91425" tIns="45700" rIns="91425" bIns="4570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80000"/>
              </a:lnSpc>
              <a:spcBef>
                <a:spcPts val="0"/>
              </a:spcBef>
              <a:buClr>
                <a:schemeClr val="accent1"/>
              </a:buClr>
              <a:buSzPts val="6000"/>
              <a:buFont typeface="Poppins"/>
              <a:buNone/>
            </a:pPr>
            <a:r>
              <a:rPr lang="en-US" b="1" dirty="0">
                <a:solidFill>
                  <a:srgbClr val="FF0000"/>
                </a:solidFill>
                <a:latin typeface="Poppins"/>
                <a:ea typeface="Poppins"/>
                <a:cs typeface="Poppins"/>
                <a:sym typeface="Poppins"/>
              </a:rPr>
              <a:t>Zomato</a:t>
            </a:r>
            <a:endParaRPr lang="en-US" dirty="0">
              <a:solidFill>
                <a:srgbClr val="FF0000"/>
              </a:solidFill>
            </a:endParaRPr>
          </a:p>
        </p:txBody>
      </p:sp>
      <p:pic>
        <p:nvPicPr>
          <p:cNvPr id="7" name="Google Shape;115;p18" descr="A black and white sign with white text&#10;&#10;Description automatically generated">
            <a:extLst>
              <a:ext uri="{FF2B5EF4-FFF2-40B4-BE49-F238E27FC236}">
                <a16:creationId xmlns:a16="http://schemas.microsoft.com/office/drawing/2014/main" id="{D0883825-ADF0-4421-8B2B-ADD1C29AB8F3}"/>
              </a:ext>
            </a:extLst>
          </p:cNvPr>
          <p:cNvPicPr preferRelativeResize="0"/>
          <p:nvPr/>
        </p:nvPicPr>
        <p:blipFill rotWithShape="1">
          <a:blip r:embed="rId3">
            <a:alphaModFix/>
          </a:blip>
          <a:srcRect/>
          <a:stretch/>
        </p:blipFill>
        <p:spPr>
          <a:xfrm>
            <a:off x="4999085" y="3397012"/>
            <a:ext cx="1410096" cy="410296"/>
          </a:xfrm>
          <a:prstGeom prst="rect">
            <a:avLst/>
          </a:prstGeom>
          <a:noFill/>
          <a:ln>
            <a:noFill/>
          </a:ln>
        </p:spPr>
      </p:pic>
      <p:pic>
        <p:nvPicPr>
          <p:cNvPr id="8" name="Google Shape;116;p18" descr="A black and white sign with white text&#10;&#10;Description automatically generated">
            <a:extLst>
              <a:ext uri="{FF2B5EF4-FFF2-40B4-BE49-F238E27FC236}">
                <a16:creationId xmlns:a16="http://schemas.microsoft.com/office/drawing/2014/main" id="{AD0D4987-1F78-4DCD-A698-86BFBE197059}"/>
              </a:ext>
            </a:extLst>
          </p:cNvPr>
          <p:cNvPicPr preferRelativeResize="0"/>
          <p:nvPr/>
        </p:nvPicPr>
        <p:blipFill rotWithShape="1">
          <a:blip r:embed="rId4">
            <a:alphaModFix/>
          </a:blip>
          <a:srcRect/>
          <a:stretch/>
        </p:blipFill>
        <p:spPr>
          <a:xfrm>
            <a:off x="6536893" y="3397012"/>
            <a:ext cx="1410096" cy="410296"/>
          </a:xfrm>
          <a:prstGeom prst="rect">
            <a:avLst/>
          </a:prstGeom>
          <a:noFill/>
          <a:ln>
            <a:noFill/>
          </a:ln>
        </p:spPr>
      </p:pic>
    </p:spTree>
    <p:extLst>
      <p:ext uri="{BB962C8B-B14F-4D97-AF65-F5344CB8AC3E}">
        <p14:creationId xmlns:p14="http://schemas.microsoft.com/office/powerpoint/2010/main" val="1380265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C78D7D-BF77-4F56-8627-D59067F9A397}"/>
              </a:ext>
            </a:extLst>
          </p:cNvPr>
          <p:cNvPicPr>
            <a:picLocks noChangeAspect="1"/>
          </p:cNvPicPr>
          <p:nvPr/>
        </p:nvPicPr>
        <p:blipFill>
          <a:blip r:embed="rId2"/>
          <a:stretch>
            <a:fillRect/>
          </a:stretch>
        </p:blipFill>
        <p:spPr>
          <a:xfrm>
            <a:off x="134471" y="887503"/>
            <a:ext cx="6656293" cy="4289611"/>
          </a:xfrm>
          <a:prstGeom prst="rect">
            <a:avLst/>
          </a:prstGeom>
          <a:ln w="88900" cap="sq" cmpd="thickThin">
            <a:solidFill>
              <a:srgbClr val="000000"/>
            </a:solidFill>
            <a:prstDash val="solid"/>
            <a:miter lim="800000"/>
          </a:ln>
          <a:effectLst>
            <a:innerShdw blurRad="76200">
              <a:srgbClr val="000000"/>
            </a:innerShdw>
          </a:effectLst>
        </p:spPr>
      </p:pic>
      <p:sp>
        <p:nvSpPr>
          <p:cNvPr id="5" name="TextBox 4">
            <a:extLst>
              <a:ext uri="{FF2B5EF4-FFF2-40B4-BE49-F238E27FC236}">
                <a16:creationId xmlns:a16="http://schemas.microsoft.com/office/drawing/2014/main" id="{0EED6C95-20FA-493D-B72B-2F05A282A3A2}"/>
              </a:ext>
            </a:extLst>
          </p:cNvPr>
          <p:cNvSpPr txBox="1"/>
          <p:nvPr/>
        </p:nvSpPr>
        <p:spPr>
          <a:xfrm>
            <a:off x="6881532" y="1196784"/>
            <a:ext cx="5310468" cy="966803"/>
          </a:xfrm>
          <a:prstGeom prst="rect">
            <a:avLst/>
          </a:prstGeom>
          <a:noFill/>
        </p:spPr>
        <p:txBody>
          <a:bodyPr wrap="square">
            <a:spAutoFit/>
          </a:bodyPr>
          <a:lstStyle/>
          <a:p>
            <a:pPr lvl="0">
              <a:lnSpc>
                <a:spcPct val="107000"/>
              </a:lnSpc>
              <a:spcAft>
                <a:spcPts val="800"/>
              </a:spcAft>
              <a:buSzPts val="1000"/>
              <a:tabLst>
                <a:tab pos="457200" algn="l"/>
              </a:tabLs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New Delhi Dominates Total Sales: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New Delhi is the clear leader in terms of total sales, significantly outperforming the other cities.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AE403E80-277C-4C43-9E24-8CE262C9A974}"/>
              </a:ext>
            </a:extLst>
          </p:cNvPr>
          <p:cNvSpPr txBox="1"/>
          <p:nvPr/>
        </p:nvSpPr>
        <p:spPr>
          <a:xfrm>
            <a:off x="6881532" y="2703549"/>
            <a:ext cx="5310467" cy="1263166"/>
          </a:xfrm>
          <a:prstGeom prst="rect">
            <a:avLst/>
          </a:prstGeom>
          <a:noFill/>
        </p:spPr>
        <p:txBody>
          <a:bodyPr wrap="square">
            <a:spAutoFit/>
          </a:bodyPr>
          <a:lstStyle/>
          <a:p>
            <a:pPr lvl="0">
              <a:lnSpc>
                <a:spcPct val="107000"/>
              </a:lnSpc>
              <a:spcAft>
                <a:spcPts val="800"/>
              </a:spcAft>
              <a:buSzPts val="1000"/>
              <a:tabLst>
                <a:tab pos="457200" algn="l"/>
              </a:tabLs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Gurgaon and Noida Show Significant Sales: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Gurgaon and Noida also demonstrate substantial sales volumes, indicating a strong market presence in these regions.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6D5C6FC-47E7-4380-8008-E377C60DB161}"/>
              </a:ext>
            </a:extLst>
          </p:cNvPr>
          <p:cNvSpPr txBox="1"/>
          <p:nvPr/>
        </p:nvSpPr>
        <p:spPr>
          <a:xfrm>
            <a:off x="45023" y="5580217"/>
            <a:ext cx="12300041" cy="671915"/>
          </a:xfrm>
          <a:prstGeom prst="rect">
            <a:avLst/>
          </a:prstGeom>
          <a:noFill/>
        </p:spPr>
        <p:txBody>
          <a:bodyPr wrap="square">
            <a:spAutoFit/>
          </a:bodyPr>
          <a:lstStyle/>
          <a:p>
            <a:pPr>
              <a:lnSpc>
                <a:spcPct val="107000"/>
              </a:lnSpc>
              <a:spcAft>
                <a:spcPts val="800"/>
              </a:spcAft>
              <a:tabLst>
                <a:tab pos="4572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Conduct a more in-depth analysis of the Singapore and London markets to identify factors contributing to their lower sales performance. This could include understanding local preferences, competitive landscapes, or economic conditions.</a:t>
            </a:r>
          </a:p>
        </p:txBody>
      </p:sp>
      <p:sp>
        <p:nvSpPr>
          <p:cNvPr id="12" name="TextBox 11">
            <a:extLst>
              <a:ext uri="{FF2B5EF4-FFF2-40B4-BE49-F238E27FC236}">
                <a16:creationId xmlns:a16="http://schemas.microsoft.com/office/drawing/2014/main" id="{18748E83-366F-4215-B99A-62950DBF967F}"/>
              </a:ext>
            </a:extLst>
          </p:cNvPr>
          <p:cNvSpPr txBox="1"/>
          <p:nvPr/>
        </p:nvSpPr>
        <p:spPr>
          <a:xfrm>
            <a:off x="0" y="147486"/>
            <a:ext cx="7506615" cy="400110"/>
          </a:xfrm>
          <a:prstGeom prst="rect">
            <a:avLst/>
          </a:prstGeom>
          <a:noFill/>
        </p:spPr>
        <p:txBody>
          <a:bodyPr wrap="square" rtlCol="0">
            <a:spAutoFit/>
          </a:bodyPr>
          <a:lstStyle/>
          <a:p>
            <a:r>
              <a:rPr lang="en-US" sz="2000" b="1" u="sng" dirty="0"/>
              <a:t>Top 5 cities with Total Sales</a:t>
            </a:r>
            <a:endParaRPr lang="en-IN" sz="2000" b="1" u="sng" dirty="0"/>
          </a:p>
        </p:txBody>
      </p:sp>
    </p:spTree>
    <p:extLst>
      <p:ext uri="{BB962C8B-B14F-4D97-AF65-F5344CB8AC3E}">
        <p14:creationId xmlns:p14="http://schemas.microsoft.com/office/powerpoint/2010/main" val="3939021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A40F5F0-6510-4776-ADF7-9F1B92799A04}"/>
              </a:ext>
            </a:extLst>
          </p:cNvPr>
          <p:cNvSpPr txBox="1"/>
          <p:nvPr/>
        </p:nvSpPr>
        <p:spPr>
          <a:xfrm>
            <a:off x="57246" y="4087068"/>
            <a:ext cx="12134754" cy="871008"/>
          </a:xfrm>
          <a:prstGeom prst="rect">
            <a:avLst/>
          </a:prstGeom>
          <a:noFill/>
        </p:spPr>
        <p:txBody>
          <a:bodyPr wrap="square">
            <a:spAutoFit/>
          </a:bodyPr>
          <a:lstStyle/>
          <a:p>
            <a:pPr lvl="0">
              <a:lnSpc>
                <a:spcPct val="107000"/>
              </a:lnSpc>
              <a:spcAft>
                <a:spcPts val="800"/>
              </a:spcAft>
              <a:tabLst>
                <a:tab pos="457200" algn="l"/>
              </a:tabLs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Zomato dominates the restaurant listing market in India, with a significantly higher number of restaurants listed compared to other countries.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This dominance is likely due to factors such as the country's large population, growing food delivery industry, and Zomato's early entry into the Indian market.</a:t>
            </a:r>
          </a:p>
        </p:txBody>
      </p:sp>
      <p:sp>
        <p:nvSpPr>
          <p:cNvPr id="8" name="TextBox 7">
            <a:extLst>
              <a:ext uri="{FF2B5EF4-FFF2-40B4-BE49-F238E27FC236}">
                <a16:creationId xmlns:a16="http://schemas.microsoft.com/office/drawing/2014/main" id="{D897DCBC-4A47-4F2F-BCBD-31D44E406067}"/>
              </a:ext>
            </a:extLst>
          </p:cNvPr>
          <p:cNvSpPr txBox="1"/>
          <p:nvPr/>
        </p:nvSpPr>
        <p:spPr>
          <a:xfrm>
            <a:off x="57246" y="5108428"/>
            <a:ext cx="12018213" cy="607539"/>
          </a:xfrm>
          <a:prstGeom prst="rect">
            <a:avLst/>
          </a:prstGeom>
          <a:noFill/>
        </p:spPr>
        <p:txBody>
          <a:bodyPr wrap="square">
            <a:spAutoFit/>
          </a:bodyPr>
          <a:lstStyle/>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Zomato should expand restaurants partnership to increase sales where its earning potential is good. Expanding restaurants in US and UK will be better option as there is a good growth for sales compared to other countries.</a:t>
            </a:r>
          </a:p>
        </p:txBody>
      </p:sp>
      <p:pic>
        <p:nvPicPr>
          <p:cNvPr id="10" name="Picture 9">
            <a:extLst>
              <a:ext uri="{FF2B5EF4-FFF2-40B4-BE49-F238E27FC236}">
                <a16:creationId xmlns:a16="http://schemas.microsoft.com/office/drawing/2014/main" id="{3979D9E9-E208-41B0-A9A7-528E4BF81A75}"/>
              </a:ext>
            </a:extLst>
          </p:cNvPr>
          <p:cNvPicPr>
            <a:picLocks noChangeAspect="1"/>
          </p:cNvPicPr>
          <p:nvPr/>
        </p:nvPicPr>
        <p:blipFill>
          <a:blip r:embed="rId2"/>
          <a:stretch>
            <a:fillRect/>
          </a:stretch>
        </p:blipFill>
        <p:spPr>
          <a:xfrm>
            <a:off x="0" y="738751"/>
            <a:ext cx="12134754" cy="3334870"/>
          </a:xfrm>
          <a:prstGeom prst="rect">
            <a:avLst/>
          </a:prstGeom>
        </p:spPr>
      </p:pic>
      <p:sp>
        <p:nvSpPr>
          <p:cNvPr id="12" name="TextBox 11">
            <a:extLst>
              <a:ext uri="{FF2B5EF4-FFF2-40B4-BE49-F238E27FC236}">
                <a16:creationId xmlns:a16="http://schemas.microsoft.com/office/drawing/2014/main" id="{09C2B048-361E-4F96-A210-063803049B20}"/>
              </a:ext>
            </a:extLst>
          </p:cNvPr>
          <p:cNvSpPr txBox="1"/>
          <p:nvPr/>
        </p:nvSpPr>
        <p:spPr>
          <a:xfrm>
            <a:off x="57245" y="5943163"/>
            <a:ext cx="11332413" cy="369332"/>
          </a:xfrm>
          <a:prstGeom prst="rect">
            <a:avLst/>
          </a:prstGeom>
          <a:noFill/>
        </p:spPr>
        <p:txBody>
          <a:bodyPr wrap="square">
            <a:spAutoFit/>
          </a:bodyPr>
          <a:lstStyle>
            <a:defPPr>
              <a:defRPr lang="en-US"/>
            </a:defPPr>
            <a:lvl1pPr>
              <a:lnSpc>
                <a:spcPct val="107000"/>
              </a:lnSpc>
              <a:spcAft>
                <a:spcPts val="800"/>
              </a:spcAft>
              <a:defRPr sz="1600">
                <a:effectLst/>
                <a:latin typeface="Times New Roman" panose="02020603050405020304" pitchFamily="18" charset="0"/>
                <a:ea typeface="Calibri" panose="020F0502020204030204" pitchFamily="34" charset="0"/>
                <a:cs typeface="Times New Roman" panose="02020603050405020304" pitchFamily="18" charset="0"/>
              </a:defRPr>
            </a:lvl1pPr>
          </a:lstStyle>
          <a:p>
            <a:r>
              <a:rPr lang="en-US" dirty="0"/>
              <a:t>Restaurants in Country Canada should be given special attention since they re performing poor.</a:t>
            </a:r>
            <a:endParaRPr lang="en-IN" dirty="0"/>
          </a:p>
        </p:txBody>
      </p:sp>
      <p:sp>
        <p:nvSpPr>
          <p:cNvPr id="13" name="TextBox 12">
            <a:extLst>
              <a:ext uri="{FF2B5EF4-FFF2-40B4-BE49-F238E27FC236}">
                <a16:creationId xmlns:a16="http://schemas.microsoft.com/office/drawing/2014/main" id="{6010D91A-3CD6-438B-8D14-1CCEB8132501}"/>
              </a:ext>
            </a:extLst>
          </p:cNvPr>
          <p:cNvSpPr txBox="1"/>
          <p:nvPr/>
        </p:nvSpPr>
        <p:spPr>
          <a:xfrm>
            <a:off x="0" y="66803"/>
            <a:ext cx="7506615" cy="400110"/>
          </a:xfrm>
          <a:prstGeom prst="rect">
            <a:avLst/>
          </a:prstGeom>
          <a:noFill/>
        </p:spPr>
        <p:txBody>
          <a:bodyPr wrap="square" rtlCol="0">
            <a:spAutoFit/>
          </a:bodyPr>
          <a:lstStyle/>
          <a:p>
            <a:r>
              <a:rPr lang="en-US" sz="2000" b="1" u="sng" dirty="0"/>
              <a:t>Number of restaurants by Country</a:t>
            </a:r>
            <a:endParaRPr lang="en-IN" sz="2000" b="1" u="sng" dirty="0"/>
          </a:p>
        </p:txBody>
      </p:sp>
    </p:spTree>
    <p:extLst>
      <p:ext uri="{BB962C8B-B14F-4D97-AF65-F5344CB8AC3E}">
        <p14:creationId xmlns:p14="http://schemas.microsoft.com/office/powerpoint/2010/main" val="1290627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D36B41-CC26-4A56-89B8-7B46E4960515}"/>
              </a:ext>
            </a:extLst>
          </p:cNvPr>
          <p:cNvPicPr>
            <a:picLocks noChangeAspect="1"/>
          </p:cNvPicPr>
          <p:nvPr/>
        </p:nvPicPr>
        <p:blipFill>
          <a:blip r:embed="rId2"/>
          <a:stretch>
            <a:fillRect/>
          </a:stretch>
        </p:blipFill>
        <p:spPr>
          <a:xfrm>
            <a:off x="40341" y="914400"/>
            <a:ext cx="12021671" cy="3563468"/>
          </a:xfrm>
          <a:prstGeom prst="rect">
            <a:avLst/>
          </a:prstGeom>
        </p:spPr>
      </p:pic>
      <p:sp>
        <p:nvSpPr>
          <p:cNvPr id="7" name="TextBox 6">
            <a:extLst>
              <a:ext uri="{FF2B5EF4-FFF2-40B4-BE49-F238E27FC236}">
                <a16:creationId xmlns:a16="http://schemas.microsoft.com/office/drawing/2014/main" id="{74E56013-8281-4AF2-A29C-2895C67C626A}"/>
              </a:ext>
            </a:extLst>
          </p:cNvPr>
          <p:cNvSpPr txBox="1"/>
          <p:nvPr/>
        </p:nvSpPr>
        <p:spPr>
          <a:xfrm>
            <a:off x="40341" y="4361258"/>
            <a:ext cx="12111317" cy="774507"/>
          </a:xfrm>
          <a:prstGeom prst="rect">
            <a:avLst/>
          </a:prstGeom>
          <a:noFill/>
        </p:spPr>
        <p:txBody>
          <a:bodyPr wrap="square">
            <a:sp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North Indian cuisine is the most popular with a significantly higher number of restaurants compared to other cuisines.</a:t>
            </a: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Chinese and Fast Food cuisines also have a strong presence, indicating a preference for these options among consumers.</a:t>
            </a:r>
          </a:p>
        </p:txBody>
      </p:sp>
      <p:sp>
        <p:nvSpPr>
          <p:cNvPr id="9" name="TextBox 8">
            <a:extLst>
              <a:ext uri="{FF2B5EF4-FFF2-40B4-BE49-F238E27FC236}">
                <a16:creationId xmlns:a16="http://schemas.microsoft.com/office/drawing/2014/main" id="{B970C5EC-6E83-45A9-B8A8-BEFADC5B57A4}"/>
              </a:ext>
            </a:extLst>
          </p:cNvPr>
          <p:cNvSpPr txBox="1"/>
          <p:nvPr/>
        </p:nvSpPr>
        <p:spPr>
          <a:xfrm>
            <a:off x="40340" y="5459461"/>
            <a:ext cx="12151659" cy="671915"/>
          </a:xfrm>
          <a:prstGeom prst="rect">
            <a:avLst/>
          </a:prstGeom>
          <a:noFill/>
        </p:spPr>
        <p:txBody>
          <a:bodyPr wrap="square">
            <a:sp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By analysing these factors, restaurants can make informed decisions about their menu offerings, target specific customer segments, and stay competitive in the evolving food industry.</a:t>
            </a:r>
          </a:p>
        </p:txBody>
      </p:sp>
      <p:sp>
        <p:nvSpPr>
          <p:cNvPr id="10" name="TextBox 9">
            <a:extLst>
              <a:ext uri="{FF2B5EF4-FFF2-40B4-BE49-F238E27FC236}">
                <a16:creationId xmlns:a16="http://schemas.microsoft.com/office/drawing/2014/main" id="{4028B95A-16D4-4DFB-88F3-143F2086F5FF}"/>
              </a:ext>
            </a:extLst>
          </p:cNvPr>
          <p:cNvSpPr txBox="1"/>
          <p:nvPr/>
        </p:nvSpPr>
        <p:spPr>
          <a:xfrm>
            <a:off x="0" y="26462"/>
            <a:ext cx="7506615" cy="400110"/>
          </a:xfrm>
          <a:prstGeom prst="rect">
            <a:avLst/>
          </a:prstGeom>
          <a:noFill/>
        </p:spPr>
        <p:txBody>
          <a:bodyPr wrap="square" rtlCol="0">
            <a:spAutoFit/>
          </a:bodyPr>
          <a:lstStyle/>
          <a:p>
            <a:r>
              <a:rPr lang="en-US" sz="2000" b="1" u="sng" dirty="0"/>
              <a:t>Number of restaurants by cuisines</a:t>
            </a:r>
            <a:endParaRPr lang="en-IN" sz="2000" b="1" u="sng" dirty="0"/>
          </a:p>
        </p:txBody>
      </p:sp>
    </p:spTree>
    <p:extLst>
      <p:ext uri="{BB962C8B-B14F-4D97-AF65-F5344CB8AC3E}">
        <p14:creationId xmlns:p14="http://schemas.microsoft.com/office/powerpoint/2010/main" val="3797298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EC4987-B5EC-4296-BE4E-2DAFFF240473}"/>
              </a:ext>
            </a:extLst>
          </p:cNvPr>
          <p:cNvPicPr>
            <a:picLocks noChangeAspect="1"/>
          </p:cNvPicPr>
          <p:nvPr/>
        </p:nvPicPr>
        <p:blipFill>
          <a:blip r:embed="rId2"/>
          <a:stretch>
            <a:fillRect/>
          </a:stretch>
        </p:blipFill>
        <p:spPr>
          <a:xfrm>
            <a:off x="327807" y="1028365"/>
            <a:ext cx="9542334" cy="2615788"/>
          </a:xfrm>
          <a:prstGeom prst="rect">
            <a:avLst/>
          </a:prstGeom>
        </p:spPr>
      </p:pic>
      <p:sp>
        <p:nvSpPr>
          <p:cNvPr id="5" name="TextBox 4">
            <a:extLst>
              <a:ext uri="{FF2B5EF4-FFF2-40B4-BE49-F238E27FC236}">
                <a16:creationId xmlns:a16="http://schemas.microsoft.com/office/drawing/2014/main" id="{517BF914-2DF0-4D55-9E77-42D98C958D40}"/>
              </a:ext>
            </a:extLst>
          </p:cNvPr>
          <p:cNvSpPr txBox="1"/>
          <p:nvPr/>
        </p:nvSpPr>
        <p:spPr>
          <a:xfrm>
            <a:off x="327806" y="3966573"/>
            <a:ext cx="11519053" cy="671915"/>
          </a:xfrm>
          <a:prstGeom prst="rect">
            <a:avLst/>
          </a:prstGeom>
          <a:noFill/>
        </p:spPr>
        <p:txBody>
          <a:bodyPr wrap="square">
            <a:spAutoFit/>
          </a:bodyPr>
          <a:lstStyle/>
          <a:p>
            <a:pP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Q3 Peak:</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Quarter 3  experienced the highest sales, potentially due to factors like increased consumer spending, favourable weather conditions, or seasonal promotions.</a:t>
            </a:r>
          </a:p>
        </p:txBody>
      </p:sp>
      <p:sp>
        <p:nvSpPr>
          <p:cNvPr id="7" name="TextBox 6">
            <a:extLst>
              <a:ext uri="{FF2B5EF4-FFF2-40B4-BE49-F238E27FC236}">
                <a16:creationId xmlns:a16="http://schemas.microsoft.com/office/drawing/2014/main" id="{BCDFCA7E-CD3B-48BA-AA31-FC118F6FEB8B}"/>
              </a:ext>
            </a:extLst>
          </p:cNvPr>
          <p:cNvSpPr txBox="1"/>
          <p:nvPr/>
        </p:nvSpPr>
        <p:spPr>
          <a:xfrm>
            <a:off x="327805" y="4782688"/>
            <a:ext cx="11142535" cy="646331"/>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By analysing these factors, Zomato can make informed decisions about its marketing strategies, product offerings, and operational planning to drive continued growth and success.</a:t>
            </a:r>
          </a:p>
        </p:txBody>
      </p:sp>
      <p:sp>
        <p:nvSpPr>
          <p:cNvPr id="8" name="TextBox 7">
            <a:extLst>
              <a:ext uri="{FF2B5EF4-FFF2-40B4-BE49-F238E27FC236}">
                <a16:creationId xmlns:a16="http://schemas.microsoft.com/office/drawing/2014/main" id="{5BB25F32-4358-4504-9285-1BBB3E90B17F}"/>
              </a:ext>
            </a:extLst>
          </p:cNvPr>
          <p:cNvSpPr txBox="1"/>
          <p:nvPr/>
        </p:nvSpPr>
        <p:spPr>
          <a:xfrm>
            <a:off x="0" y="-13879"/>
            <a:ext cx="7506615" cy="400110"/>
          </a:xfrm>
          <a:prstGeom prst="rect">
            <a:avLst/>
          </a:prstGeom>
          <a:noFill/>
        </p:spPr>
        <p:txBody>
          <a:bodyPr wrap="square" rtlCol="0">
            <a:spAutoFit/>
          </a:bodyPr>
          <a:lstStyle/>
          <a:p>
            <a:r>
              <a:rPr lang="en-US" sz="2000" b="1" u="sng" dirty="0"/>
              <a:t>Total Sales by Quarter</a:t>
            </a:r>
            <a:endParaRPr lang="en-IN" sz="2000" b="1" u="sng" dirty="0"/>
          </a:p>
        </p:txBody>
      </p:sp>
    </p:spTree>
    <p:extLst>
      <p:ext uri="{BB962C8B-B14F-4D97-AF65-F5344CB8AC3E}">
        <p14:creationId xmlns:p14="http://schemas.microsoft.com/office/powerpoint/2010/main" val="3783222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A69B6E-126C-40D3-82A5-EF191A09D8A7}"/>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3383583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E35BFE-6105-44AD-8E05-D23175009BB3}"/>
              </a:ext>
            </a:extLst>
          </p:cNvPr>
          <p:cNvPicPr>
            <a:picLocks noChangeAspect="1"/>
          </p:cNvPicPr>
          <p:nvPr/>
        </p:nvPicPr>
        <p:blipFill>
          <a:blip r:embed="rId2">
            <a:alphaModFix amt="2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0" y="13447"/>
            <a:ext cx="12191999" cy="6858000"/>
          </a:xfrm>
          <a:prstGeom prst="rect">
            <a:avLst/>
          </a:prstGeom>
        </p:spPr>
      </p:pic>
      <p:sp>
        <p:nvSpPr>
          <p:cNvPr id="6" name="TextBox 5">
            <a:extLst>
              <a:ext uri="{FF2B5EF4-FFF2-40B4-BE49-F238E27FC236}">
                <a16:creationId xmlns:a16="http://schemas.microsoft.com/office/drawing/2014/main" id="{9F9AE79C-EA51-44E3-82D9-F5C711B88C5E}"/>
              </a:ext>
            </a:extLst>
          </p:cNvPr>
          <p:cNvSpPr txBox="1"/>
          <p:nvPr/>
        </p:nvSpPr>
        <p:spPr>
          <a:xfrm>
            <a:off x="0" y="1601129"/>
            <a:ext cx="12192000" cy="64633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Zomato has demonstrated significant growth and success in the food delivery industry.</a:t>
            </a:r>
            <a:r>
              <a:rPr lang="en-US" dirty="0">
                <a:latin typeface="Times New Roman" panose="02020603050405020304" pitchFamily="18" charset="0"/>
                <a:cs typeface="Times New Roman" panose="02020603050405020304" pitchFamily="18" charset="0"/>
              </a:rPr>
              <a:t> The platform's vast network of 9,551 restaurants and total revenue of 96,41K through customer orders highlight its strong market presence and customer base.</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0D635B4-B7EA-4082-A938-2104B253AB8C}"/>
              </a:ext>
            </a:extLst>
          </p:cNvPr>
          <p:cNvSpPr txBox="1"/>
          <p:nvPr/>
        </p:nvSpPr>
        <p:spPr>
          <a:xfrm>
            <a:off x="-1" y="2690336"/>
            <a:ext cx="11725835"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Zomato's strong performance positions it well for continued growth and expansion. By focusing on factors such as enhancing customer satisfaction, optimizing operations, and exploring new market opportunities, Zomato can further solidify its market leadership and drive long-term success.</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F39F1F5-4F58-40CD-884D-5B206A3EC9D8}"/>
              </a:ext>
            </a:extLst>
          </p:cNvPr>
          <p:cNvSpPr txBox="1"/>
          <p:nvPr/>
        </p:nvSpPr>
        <p:spPr>
          <a:xfrm>
            <a:off x="0" y="3952565"/>
            <a:ext cx="12088906"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It was possible to provide valuable information to Zomato users for selecting the best restaurants, especially new ones. Additionally, new establishments could use this analysis to make informed decisions and develop effective business strategies.</a:t>
            </a:r>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92A27ED-0A75-42EF-81F7-B7D471116331}"/>
              </a:ext>
            </a:extLst>
          </p:cNvPr>
          <p:cNvSpPr txBox="1"/>
          <p:nvPr/>
        </p:nvSpPr>
        <p:spPr>
          <a:xfrm>
            <a:off x="0" y="15565"/>
            <a:ext cx="12192000" cy="461665"/>
          </a:xfrm>
          <a:prstGeom prst="rect">
            <a:avLst/>
          </a:prstGeom>
          <a:noFill/>
        </p:spPr>
        <p:txBody>
          <a:bodyPr wrap="square" rtlCol="0">
            <a:spAutoFit/>
          </a:bodyPr>
          <a:lstStyle/>
          <a:p>
            <a:pPr algn="ctr"/>
            <a:r>
              <a:rPr lang="en-US" sz="2400" b="1" u="sng" dirty="0"/>
              <a:t>Conclusion</a:t>
            </a:r>
            <a:endParaRPr lang="en-IN" sz="2800" b="1" u="sng" dirty="0"/>
          </a:p>
        </p:txBody>
      </p:sp>
    </p:spTree>
    <p:extLst>
      <p:ext uri="{BB962C8B-B14F-4D97-AF65-F5344CB8AC3E}">
        <p14:creationId xmlns:p14="http://schemas.microsoft.com/office/powerpoint/2010/main" val="3213790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B7F183D-B9E8-47FB-AA50-793A37B72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13616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78F324-995B-4102-BFB2-AD37044ACF57}"/>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0" y="13447"/>
            <a:ext cx="12192000" cy="6858000"/>
          </a:xfrm>
          <a:prstGeom prst="rect">
            <a:avLst/>
          </a:prstGeom>
        </p:spPr>
      </p:pic>
      <p:sp>
        <p:nvSpPr>
          <p:cNvPr id="4" name="TextBox 3">
            <a:extLst>
              <a:ext uri="{FF2B5EF4-FFF2-40B4-BE49-F238E27FC236}">
                <a16:creationId xmlns:a16="http://schemas.microsoft.com/office/drawing/2014/main" id="{5E2DD917-9CE8-4D96-9088-276ACCF207AF}"/>
              </a:ext>
            </a:extLst>
          </p:cNvPr>
          <p:cNvSpPr txBox="1"/>
          <p:nvPr/>
        </p:nvSpPr>
        <p:spPr>
          <a:xfrm>
            <a:off x="4087904" y="3067098"/>
            <a:ext cx="4771464" cy="1785104"/>
          </a:xfrm>
          <a:prstGeom prst="rect">
            <a:avLst/>
          </a:prstGeom>
          <a:noFill/>
        </p:spPr>
        <p:txBody>
          <a:bodyPr wrap="square" rtlCol="0">
            <a:spAutoFit/>
          </a:bodyPr>
          <a:lstStyle/>
          <a:p>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VIKAS CHAUHAN </a:t>
            </a:r>
          </a:p>
          <a:p>
            <a:pPr marL="342900" indent="-342900">
              <a:buFont typeface="+mj-lt"/>
              <a:buAutoNum type="arabicPeriod"/>
            </a:pPr>
            <a:r>
              <a:rPr lang="en-IN" dirty="0">
                <a:solidFill>
                  <a:schemeClr val="bg1"/>
                </a:solidFill>
                <a:latin typeface="Times New Roman" panose="02020603050405020304" pitchFamily="18" charset="0"/>
                <a:cs typeface="Times New Roman" panose="02020603050405020304" pitchFamily="18" charset="0"/>
              </a:rPr>
              <a:t>PRAVEEN SOBANAD </a:t>
            </a:r>
          </a:p>
          <a:p>
            <a:pPr marL="342900" indent="-342900">
              <a:buFont typeface="+mj-lt"/>
              <a:buAutoNum type="arabicPeriod"/>
            </a:pPr>
            <a:r>
              <a:rPr lang="en-IN" dirty="0">
                <a:solidFill>
                  <a:schemeClr val="bg1"/>
                </a:solidFill>
                <a:latin typeface="Times New Roman" panose="02020603050405020304" pitchFamily="18" charset="0"/>
                <a:cs typeface="Times New Roman" panose="02020603050405020304" pitchFamily="18" charset="0"/>
              </a:rPr>
              <a:t>DARSHAN P HIDAKAL</a:t>
            </a:r>
          </a:p>
          <a:p>
            <a:pPr marL="342900" indent="-342900">
              <a:buFont typeface="+mj-lt"/>
              <a:buAutoNum type="arabicPeriod"/>
            </a:pPr>
            <a:r>
              <a:rPr lang="en-IN" dirty="0">
                <a:solidFill>
                  <a:schemeClr val="bg1"/>
                </a:solidFill>
                <a:latin typeface="Times New Roman" panose="02020603050405020304" pitchFamily="18" charset="0"/>
                <a:cs typeface="Times New Roman" panose="02020603050405020304" pitchFamily="18" charset="0"/>
              </a:rPr>
              <a:t>ATHARV NILKANTH BUDHE</a:t>
            </a:r>
          </a:p>
          <a:p>
            <a:pPr marL="342900" indent="-342900">
              <a:buFont typeface="+mj-lt"/>
              <a:buAutoNum type="arabicPeriod"/>
            </a:pPr>
            <a:r>
              <a:rPr lang="en-IN" dirty="0">
                <a:solidFill>
                  <a:schemeClr val="bg1"/>
                </a:solidFill>
                <a:latin typeface="Times New Roman" panose="02020603050405020304" pitchFamily="18" charset="0"/>
                <a:cs typeface="Times New Roman" panose="02020603050405020304" pitchFamily="18" charset="0"/>
              </a:rPr>
              <a:t>MANJUNATH BADIGER  </a:t>
            </a:r>
          </a:p>
        </p:txBody>
      </p:sp>
      <p:sp>
        <p:nvSpPr>
          <p:cNvPr id="5" name="TextBox 4">
            <a:extLst>
              <a:ext uri="{FF2B5EF4-FFF2-40B4-BE49-F238E27FC236}">
                <a16:creationId xmlns:a16="http://schemas.microsoft.com/office/drawing/2014/main" id="{9787FA74-935E-4E27-B687-6A027ACFA840}"/>
              </a:ext>
            </a:extLst>
          </p:cNvPr>
          <p:cNvSpPr txBox="1"/>
          <p:nvPr/>
        </p:nvSpPr>
        <p:spPr>
          <a:xfrm>
            <a:off x="26897" y="2678348"/>
            <a:ext cx="10703859"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Group -3</a:t>
            </a:r>
            <a:endParaRPr lang="en-IN"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8979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768DBB4-8D9B-49A6-A2AD-F9DCA3A5B6D4}"/>
              </a:ext>
            </a:extLst>
          </p:cNvPr>
          <p:cNvPicPr>
            <a:picLocks noChangeAspect="1"/>
          </p:cNvPicPr>
          <p:nvPr/>
        </p:nvPicPr>
        <p:blipFill>
          <a:blip r:embed="rId2">
            <a:alphaModFix amt="2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4" name="Google Shape;362;p26">
            <a:extLst>
              <a:ext uri="{FF2B5EF4-FFF2-40B4-BE49-F238E27FC236}">
                <a16:creationId xmlns:a16="http://schemas.microsoft.com/office/drawing/2014/main" id="{C9A99BFD-2D83-492C-B0CC-1F0F3276D3A6}"/>
              </a:ext>
            </a:extLst>
          </p:cNvPr>
          <p:cNvPicPr preferRelativeResize="0"/>
          <p:nvPr/>
        </p:nvPicPr>
        <p:blipFill rotWithShape="1">
          <a:blip r:embed="rId3">
            <a:alphaModFix/>
          </a:blip>
          <a:srcRect/>
          <a:stretch/>
        </p:blipFill>
        <p:spPr>
          <a:xfrm>
            <a:off x="798059" y="1398494"/>
            <a:ext cx="2281317" cy="4399129"/>
          </a:xfrm>
          <a:prstGeom prst="rect">
            <a:avLst/>
          </a:prstGeom>
          <a:noFill/>
          <a:ln>
            <a:noFill/>
          </a:ln>
        </p:spPr>
      </p:pic>
      <p:cxnSp>
        <p:nvCxnSpPr>
          <p:cNvPr id="5" name="Google Shape;348;p26">
            <a:extLst>
              <a:ext uri="{FF2B5EF4-FFF2-40B4-BE49-F238E27FC236}">
                <a16:creationId xmlns:a16="http://schemas.microsoft.com/office/drawing/2014/main" id="{AE9CE9C5-D3C8-4FC4-868B-A5DF686B2C0C}"/>
              </a:ext>
            </a:extLst>
          </p:cNvPr>
          <p:cNvCxnSpPr>
            <a:cxnSpLocks/>
          </p:cNvCxnSpPr>
          <p:nvPr/>
        </p:nvCxnSpPr>
        <p:spPr>
          <a:xfrm>
            <a:off x="3088394" y="3637878"/>
            <a:ext cx="495831" cy="0"/>
          </a:xfrm>
          <a:prstGeom prst="straightConnector1">
            <a:avLst/>
          </a:prstGeom>
          <a:noFill/>
          <a:ln w="9525" cap="flat" cmpd="sng">
            <a:solidFill>
              <a:srgbClr val="FF0000"/>
            </a:solidFill>
            <a:prstDash val="solid"/>
            <a:miter lim="800000"/>
            <a:headEnd type="none" w="sm" len="sm"/>
            <a:tailEnd type="oval" w="med" len="med"/>
          </a:ln>
        </p:spPr>
      </p:cxnSp>
      <p:cxnSp>
        <p:nvCxnSpPr>
          <p:cNvPr id="6" name="Google Shape;349;p26">
            <a:extLst>
              <a:ext uri="{FF2B5EF4-FFF2-40B4-BE49-F238E27FC236}">
                <a16:creationId xmlns:a16="http://schemas.microsoft.com/office/drawing/2014/main" id="{A629179F-6EBD-4673-9192-5F940A681DEE}"/>
              </a:ext>
            </a:extLst>
          </p:cNvPr>
          <p:cNvCxnSpPr/>
          <p:nvPr/>
        </p:nvCxnSpPr>
        <p:spPr>
          <a:xfrm>
            <a:off x="3602261" y="1546790"/>
            <a:ext cx="0" cy="4155281"/>
          </a:xfrm>
          <a:prstGeom prst="straightConnector1">
            <a:avLst/>
          </a:prstGeom>
          <a:ln>
            <a:solidFill>
              <a:srgbClr val="FF0000"/>
            </a:solidFill>
            <a:headEnd type="none" w="sm" len="sm"/>
            <a:tailEnd type="none" w="sm" len="sm"/>
          </a:ln>
        </p:spPr>
        <p:style>
          <a:lnRef idx="3">
            <a:schemeClr val="accent2"/>
          </a:lnRef>
          <a:fillRef idx="0">
            <a:schemeClr val="accent2"/>
          </a:fillRef>
          <a:effectRef idx="2">
            <a:schemeClr val="accent2"/>
          </a:effectRef>
          <a:fontRef idx="minor">
            <a:schemeClr val="tx1"/>
          </a:fontRef>
        </p:style>
      </p:cxnSp>
      <p:cxnSp>
        <p:nvCxnSpPr>
          <p:cNvPr id="12" name="Google Shape;350;p26">
            <a:extLst>
              <a:ext uri="{FF2B5EF4-FFF2-40B4-BE49-F238E27FC236}">
                <a16:creationId xmlns:a16="http://schemas.microsoft.com/office/drawing/2014/main" id="{93F0A1DC-EF7A-4BD1-8806-4C0F821B9954}"/>
              </a:ext>
            </a:extLst>
          </p:cNvPr>
          <p:cNvCxnSpPr/>
          <p:nvPr/>
        </p:nvCxnSpPr>
        <p:spPr>
          <a:xfrm>
            <a:off x="3602261" y="1543984"/>
            <a:ext cx="438150" cy="0"/>
          </a:xfrm>
          <a:prstGeom prst="straightConnector1">
            <a:avLst/>
          </a:prstGeom>
          <a:noFill/>
          <a:ln w="9525" cap="flat" cmpd="sng">
            <a:solidFill>
              <a:srgbClr val="FF0000"/>
            </a:solidFill>
            <a:prstDash val="solid"/>
            <a:miter lim="800000"/>
            <a:headEnd type="none" w="sm" len="sm"/>
            <a:tailEnd type="oval" w="med" len="med"/>
          </a:ln>
        </p:spPr>
      </p:cxnSp>
      <p:cxnSp>
        <p:nvCxnSpPr>
          <p:cNvPr id="13" name="Google Shape;350;p26">
            <a:extLst>
              <a:ext uri="{FF2B5EF4-FFF2-40B4-BE49-F238E27FC236}">
                <a16:creationId xmlns:a16="http://schemas.microsoft.com/office/drawing/2014/main" id="{D5CF52E6-3A8D-4773-9E79-8F66E657F403}"/>
              </a:ext>
            </a:extLst>
          </p:cNvPr>
          <p:cNvCxnSpPr/>
          <p:nvPr/>
        </p:nvCxnSpPr>
        <p:spPr>
          <a:xfrm>
            <a:off x="3602261" y="2220819"/>
            <a:ext cx="438150" cy="0"/>
          </a:xfrm>
          <a:prstGeom prst="straightConnector1">
            <a:avLst/>
          </a:prstGeom>
          <a:noFill/>
          <a:ln w="9525" cap="flat" cmpd="sng">
            <a:solidFill>
              <a:srgbClr val="FF0000"/>
            </a:solidFill>
            <a:prstDash val="solid"/>
            <a:miter lim="800000"/>
            <a:headEnd type="none" w="sm" len="sm"/>
            <a:tailEnd type="oval" w="med" len="med"/>
          </a:ln>
        </p:spPr>
      </p:cxnSp>
      <p:cxnSp>
        <p:nvCxnSpPr>
          <p:cNvPr id="14" name="Google Shape;350;p26">
            <a:extLst>
              <a:ext uri="{FF2B5EF4-FFF2-40B4-BE49-F238E27FC236}">
                <a16:creationId xmlns:a16="http://schemas.microsoft.com/office/drawing/2014/main" id="{2E5529AC-8172-4010-9777-4250D0E2C197}"/>
              </a:ext>
            </a:extLst>
          </p:cNvPr>
          <p:cNvCxnSpPr/>
          <p:nvPr/>
        </p:nvCxnSpPr>
        <p:spPr>
          <a:xfrm>
            <a:off x="3622562" y="2870760"/>
            <a:ext cx="438150" cy="0"/>
          </a:xfrm>
          <a:prstGeom prst="straightConnector1">
            <a:avLst/>
          </a:prstGeom>
          <a:noFill/>
          <a:ln w="9525" cap="flat" cmpd="sng">
            <a:solidFill>
              <a:srgbClr val="FF0000"/>
            </a:solidFill>
            <a:prstDash val="solid"/>
            <a:miter lim="800000"/>
            <a:headEnd type="none" w="sm" len="sm"/>
            <a:tailEnd type="oval" w="med" len="med"/>
          </a:ln>
        </p:spPr>
      </p:cxnSp>
      <p:cxnSp>
        <p:nvCxnSpPr>
          <p:cNvPr id="15" name="Google Shape;350;p26">
            <a:extLst>
              <a:ext uri="{FF2B5EF4-FFF2-40B4-BE49-F238E27FC236}">
                <a16:creationId xmlns:a16="http://schemas.microsoft.com/office/drawing/2014/main" id="{33D45294-B9A3-43DF-A876-B34B4BD30CE9}"/>
              </a:ext>
            </a:extLst>
          </p:cNvPr>
          <p:cNvCxnSpPr/>
          <p:nvPr/>
        </p:nvCxnSpPr>
        <p:spPr>
          <a:xfrm>
            <a:off x="3622562" y="3474086"/>
            <a:ext cx="438150" cy="0"/>
          </a:xfrm>
          <a:prstGeom prst="straightConnector1">
            <a:avLst/>
          </a:prstGeom>
          <a:noFill/>
          <a:ln w="9525" cap="flat" cmpd="sng">
            <a:solidFill>
              <a:srgbClr val="FF0000"/>
            </a:solidFill>
            <a:prstDash val="solid"/>
            <a:miter lim="800000"/>
            <a:headEnd type="none" w="sm" len="sm"/>
            <a:tailEnd type="oval" w="med" len="med"/>
          </a:ln>
        </p:spPr>
      </p:cxnSp>
      <p:cxnSp>
        <p:nvCxnSpPr>
          <p:cNvPr id="16" name="Google Shape;350;p26">
            <a:extLst>
              <a:ext uri="{FF2B5EF4-FFF2-40B4-BE49-F238E27FC236}">
                <a16:creationId xmlns:a16="http://schemas.microsoft.com/office/drawing/2014/main" id="{2C4D9925-2858-418E-83B2-417077B631EF}"/>
              </a:ext>
            </a:extLst>
          </p:cNvPr>
          <p:cNvCxnSpPr/>
          <p:nvPr/>
        </p:nvCxnSpPr>
        <p:spPr>
          <a:xfrm>
            <a:off x="3584225" y="4110579"/>
            <a:ext cx="438150" cy="0"/>
          </a:xfrm>
          <a:prstGeom prst="straightConnector1">
            <a:avLst/>
          </a:prstGeom>
          <a:noFill/>
          <a:ln w="9525" cap="flat" cmpd="sng">
            <a:solidFill>
              <a:srgbClr val="FF0000"/>
            </a:solidFill>
            <a:prstDash val="solid"/>
            <a:miter lim="800000"/>
            <a:headEnd type="none" w="sm" len="sm"/>
            <a:tailEnd type="oval" w="med" len="med"/>
          </a:ln>
        </p:spPr>
      </p:cxnSp>
      <p:cxnSp>
        <p:nvCxnSpPr>
          <p:cNvPr id="17" name="Google Shape;350;p26">
            <a:extLst>
              <a:ext uri="{FF2B5EF4-FFF2-40B4-BE49-F238E27FC236}">
                <a16:creationId xmlns:a16="http://schemas.microsoft.com/office/drawing/2014/main" id="{64E24010-B787-4AFB-8D09-D8AA1C575957}"/>
              </a:ext>
            </a:extLst>
          </p:cNvPr>
          <p:cNvCxnSpPr/>
          <p:nvPr/>
        </p:nvCxnSpPr>
        <p:spPr>
          <a:xfrm>
            <a:off x="3622562" y="4666390"/>
            <a:ext cx="438150" cy="0"/>
          </a:xfrm>
          <a:prstGeom prst="straightConnector1">
            <a:avLst/>
          </a:prstGeom>
          <a:noFill/>
          <a:ln w="9525" cap="flat" cmpd="sng">
            <a:solidFill>
              <a:srgbClr val="FF0000"/>
            </a:solidFill>
            <a:prstDash val="solid"/>
            <a:miter lim="800000"/>
            <a:headEnd type="none" w="sm" len="sm"/>
            <a:tailEnd type="oval" w="med" len="med"/>
          </a:ln>
        </p:spPr>
      </p:cxnSp>
      <p:cxnSp>
        <p:nvCxnSpPr>
          <p:cNvPr id="18" name="Google Shape;350;p26">
            <a:extLst>
              <a:ext uri="{FF2B5EF4-FFF2-40B4-BE49-F238E27FC236}">
                <a16:creationId xmlns:a16="http://schemas.microsoft.com/office/drawing/2014/main" id="{9EA0D1D6-BAE4-4DB0-B5A0-8135031424FF}"/>
              </a:ext>
            </a:extLst>
          </p:cNvPr>
          <p:cNvCxnSpPr/>
          <p:nvPr/>
        </p:nvCxnSpPr>
        <p:spPr>
          <a:xfrm>
            <a:off x="3602261" y="5195307"/>
            <a:ext cx="438150" cy="0"/>
          </a:xfrm>
          <a:prstGeom prst="straightConnector1">
            <a:avLst/>
          </a:prstGeom>
          <a:noFill/>
          <a:ln w="9525" cap="flat" cmpd="sng">
            <a:solidFill>
              <a:srgbClr val="FF0000"/>
            </a:solidFill>
            <a:prstDash val="solid"/>
            <a:miter lim="800000"/>
            <a:headEnd type="none" w="sm" len="sm"/>
            <a:tailEnd type="oval" w="med" len="med"/>
          </a:ln>
        </p:spPr>
      </p:cxnSp>
      <p:cxnSp>
        <p:nvCxnSpPr>
          <p:cNvPr id="19" name="Google Shape;350;p26">
            <a:extLst>
              <a:ext uri="{FF2B5EF4-FFF2-40B4-BE49-F238E27FC236}">
                <a16:creationId xmlns:a16="http://schemas.microsoft.com/office/drawing/2014/main" id="{1C0FDAE0-3677-45B3-9CA8-7EB3F01014F6}"/>
              </a:ext>
            </a:extLst>
          </p:cNvPr>
          <p:cNvCxnSpPr/>
          <p:nvPr/>
        </p:nvCxnSpPr>
        <p:spPr>
          <a:xfrm>
            <a:off x="3622562" y="5697848"/>
            <a:ext cx="438150" cy="0"/>
          </a:xfrm>
          <a:prstGeom prst="straightConnector1">
            <a:avLst/>
          </a:prstGeom>
          <a:noFill/>
          <a:ln w="9525" cap="flat" cmpd="sng">
            <a:solidFill>
              <a:srgbClr val="FF0000"/>
            </a:solidFill>
            <a:prstDash val="solid"/>
            <a:miter lim="800000"/>
            <a:headEnd type="none" w="sm" len="sm"/>
            <a:tailEnd type="oval" w="med" len="med"/>
          </a:ln>
        </p:spPr>
      </p:cxnSp>
      <p:sp>
        <p:nvSpPr>
          <p:cNvPr id="20" name="Google Shape;208;p22">
            <a:extLst>
              <a:ext uri="{FF2B5EF4-FFF2-40B4-BE49-F238E27FC236}">
                <a16:creationId xmlns:a16="http://schemas.microsoft.com/office/drawing/2014/main" id="{3C50593A-5B2E-4AED-8FB0-D900B8C8AE6F}"/>
              </a:ext>
            </a:extLst>
          </p:cNvPr>
          <p:cNvSpPr txBox="1"/>
          <p:nvPr/>
        </p:nvSpPr>
        <p:spPr>
          <a:xfrm>
            <a:off x="4129630" y="1388174"/>
            <a:ext cx="3291522"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latin typeface="Times New Roman" panose="02020603050405020304" pitchFamily="18" charset="0"/>
                <a:ea typeface="Calibri"/>
                <a:cs typeface="Times New Roman" panose="02020603050405020304" pitchFamily="18" charset="0"/>
                <a:sym typeface="Calibri"/>
              </a:rPr>
              <a:t>Started in – July 2008, Delhi</a:t>
            </a:r>
            <a:endParaRPr sz="1600" dirty="0">
              <a:latin typeface="Times New Roman" panose="02020603050405020304" pitchFamily="18" charset="0"/>
              <a:ea typeface="Calibri"/>
              <a:cs typeface="Times New Roman" panose="02020603050405020304" pitchFamily="18" charset="0"/>
              <a:sym typeface="Calibri"/>
            </a:endParaRPr>
          </a:p>
        </p:txBody>
      </p:sp>
      <p:sp>
        <p:nvSpPr>
          <p:cNvPr id="21" name="Google Shape;210;p22">
            <a:extLst>
              <a:ext uri="{FF2B5EF4-FFF2-40B4-BE49-F238E27FC236}">
                <a16:creationId xmlns:a16="http://schemas.microsoft.com/office/drawing/2014/main" id="{001AE25E-EA99-470F-8ABA-3D2242D3A9D3}"/>
              </a:ext>
            </a:extLst>
          </p:cNvPr>
          <p:cNvSpPr txBox="1"/>
          <p:nvPr/>
        </p:nvSpPr>
        <p:spPr>
          <a:xfrm>
            <a:off x="4125147" y="2051562"/>
            <a:ext cx="3603659"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bg2">
                    <a:lumMod val="10000"/>
                  </a:schemeClr>
                </a:solidFill>
                <a:latin typeface="Times New Roman" panose="02020603050405020304" pitchFamily="18" charset="0"/>
                <a:ea typeface="Calibri"/>
                <a:cs typeface="Times New Roman" panose="02020603050405020304" pitchFamily="18" charset="0"/>
                <a:sym typeface="Calibri"/>
              </a:rPr>
              <a:t>Founded By : </a:t>
            </a:r>
            <a:r>
              <a:rPr lang="en-US" sz="1600" dirty="0" err="1">
                <a:solidFill>
                  <a:schemeClr val="bg2">
                    <a:lumMod val="10000"/>
                  </a:schemeClr>
                </a:solidFill>
                <a:latin typeface="Times New Roman" panose="02020603050405020304" pitchFamily="18" charset="0"/>
                <a:ea typeface="Calibri"/>
                <a:cs typeface="Times New Roman" panose="02020603050405020304" pitchFamily="18" charset="0"/>
                <a:sym typeface="Calibri"/>
              </a:rPr>
              <a:t>Deepinder</a:t>
            </a:r>
            <a:r>
              <a:rPr lang="en-US" sz="1600" dirty="0">
                <a:solidFill>
                  <a:schemeClr val="bg2">
                    <a:lumMod val="10000"/>
                  </a:schemeClr>
                </a:solidFill>
                <a:latin typeface="Times New Roman" panose="02020603050405020304" pitchFamily="18" charset="0"/>
                <a:ea typeface="Calibri"/>
                <a:cs typeface="Times New Roman" panose="02020603050405020304" pitchFamily="18" charset="0"/>
                <a:sym typeface="Calibri"/>
              </a:rPr>
              <a:t> Goyal, Pankaj </a:t>
            </a:r>
            <a:endParaRPr sz="1600" dirty="0">
              <a:solidFill>
                <a:schemeClr val="bg2">
                  <a:lumMod val="10000"/>
                </a:schemeClr>
              </a:solidFill>
              <a:latin typeface="Times New Roman" panose="02020603050405020304" pitchFamily="18" charset="0"/>
              <a:ea typeface="Calibri"/>
              <a:cs typeface="Times New Roman" panose="02020603050405020304" pitchFamily="18" charset="0"/>
              <a:sym typeface="Calibri"/>
            </a:endParaRPr>
          </a:p>
        </p:txBody>
      </p:sp>
      <p:sp>
        <p:nvSpPr>
          <p:cNvPr id="22" name="Google Shape;212;p22">
            <a:extLst>
              <a:ext uri="{FF2B5EF4-FFF2-40B4-BE49-F238E27FC236}">
                <a16:creationId xmlns:a16="http://schemas.microsoft.com/office/drawing/2014/main" id="{300A0BF7-9B8B-48D6-A61E-8C41FF29A0CA}"/>
              </a:ext>
            </a:extLst>
          </p:cNvPr>
          <p:cNvSpPr txBox="1"/>
          <p:nvPr/>
        </p:nvSpPr>
        <p:spPr>
          <a:xfrm>
            <a:off x="4129630" y="2684555"/>
            <a:ext cx="3291522"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bg2">
                    <a:lumMod val="10000"/>
                  </a:schemeClr>
                </a:solidFill>
                <a:latin typeface="Times New Roman" panose="02020603050405020304" pitchFamily="18" charset="0"/>
                <a:ea typeface="Calibri"/>
                <a:cs typeface="Times New Roman" panose="02020603050405020304" pitchFamily="18" charset="0"/>
                <a:sym typeface="Calibri"/>
              </a:rPr>
              <a:t>Initial Name : “Foodie Bay”</a:t>
            </a:r>
            <a:endParaRPr sz="1600" dirty="0">
              <a:solidFill>
                <a:schemeClr val="bg2">
                  <a:lumMod val="10000"/>
                </a:schemeClr>
              </a:solidFill>
              <a:latin typeface="Times New Roman" panose="02020603050405020304" pitchFamily="18" charset="0"/>
              <a:ea typeface="Calibri"/>
              <a:cs typeface="Times New Roman" panose="02020603050405020304" pitchFamily="18" charset="0"/>
              <a:sym typeface="Calibri"/>
            </a:endParaRPr>
          </a:p>
        </p:txBody>
      </p:sp>
      <p:sp>
        <p:nvSpPr>
          <p:cNvPr id="23" name="Google Shape;214;p22">
            <a:extLst>
              <a:ext uri="{FF2B5EF4-FFF2-40B4-BE49-F238E27FC236}">
                <a16:creationId xmlns:a16="http://schemas.microsoft.com/office/drawing/2014/main" id="{86872B72-0691-41EB-A6B4-2D2F5E1F084D}"/>
              </a:ext>
            </a:extLst>
          </p:cNvPr>
          <p:cNvSpPr txBox="1"/>
          <p:nvPr/>
        </p:nvSpPr>
        <p:spPr>
          <a:xfrm>
            <a:off x="4125147" y="3317548"/>
            <a:ext cx="364380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bg2">
                    <a:lumMod val="10000"/>
                  </a:schemeClr>
                </a:solidFill>
                <a:latin typeface="Times New Roman" panose="02020603050405020304" pitchFamily="18" charset="0"/>
                <a:ea typeface="Calibri"/>
                <a:cs typeface="Times New Roman" panose="02020603050405020304" pitchFamily="18" charset="0"/>
                <a:sym typeface="Calibri"/>
              </a:rPr>
              <a:t>Renamed as ‘Zomato’ in November 2010</a:t>
            </a:r>
            <a:endParaRPr sz="1600" dirty="0">
              <a:solidFill>
                <a:schemeClr val="bg2">
                  <a:lumMod val="10000"/>
                </a:schemeClr>
              </a:solidFill>
              <a:latin typeface="Times New Roman" panose="02020603050405020304" pitchFamily="18" charset="0"/>
              <a:ea typeface="Calibri"/>
              <a:cs typeface="Times New Roman" panose="02020603050405020304" pitchFamily="18" charset="0"/>
              <a:sym typeface="Calibri"/>
            </a:endParaRPr>
          </a:p>
        </p:txBody>
      </p:sp>
      <p:sp>
        <p:nvSpPr>
          <p:cNvPr id="24" name="Google Shape;221;p22">
            <a:extLst>
              <a:ext uri="{FF2B5EF4-FFF2-40B4-BE49-F238E27FC236}">
                <a16:creationId xmlns:a16="http://schemas.microsoft.com/office/drawing/2014/main" id="{FB579C29-90DD-46B7-8D95-E2E67B957391}"/>
              </a:ext>
            </a:extLst>
          </p:cNvPr>
          <p:cNvSpPr txBox="1"/>
          <p:nvPr/>
        </p:nvSpPr>
        <p:spPr>
          <a:xfrm>
            <a:off x="4125147" y="3950541"/>
            <a:ext cx="3291522"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bg2">
                    <a:lumMod val="10000"/>
                  </a:schemeClr>
                </a:solidFill>
                <a:latin typeface="Times New Roman" panose="02020603050405020304" pitchFamily="18" charset="0"/>
                <a:ea typeface="Calibri"/>
                <a:cs typeface="Times New Roman" panose="02020603050405020304" pitchFamily="18" charset="0"/>
                <a:sym typeface="Calibri"/>
              </a:rPr>
              <a:t>Target Group : All Smartphone Users</a:t>
            </a:r>
            <a:endParaRPr sz="1600" dirty="0">
              <a:solidFill>
                <a:schemeClr val="bg2">
                  <a:lumMod val="10000"/>
                </a:schemeClr>
              </a:solidFill>
              <a:latin typeface="Times New Roman" panose="02020603050405020304" pitchFamily="18" charset="0"/>
              <a:ea typeface="Calibri"/>
              <a:cs typeface="Times New Roman" panose="02020603050405020304" pitchFamily="18" charset="0"/>
              <a:sym typeface="Calibri"/>
            </a:endParaRPr>
          </a:p>
        </p:txBody>
      </p:sp>
      <p:sp>
        <p:nvSpPr>
          <p:cNvPr id="25" name="Google Shape;218;p22">
            <a:extLst>
              <a:ext uri="{FF2B5EF4-FFF2-40B4-BE49-F238E27FC236}">
                <a16:creationId xmlns:a16="http://schemas.microsoft.com/office/drawing/2014/main" id="{84FFC72F-523D-4F71-ABAC-230907933E24}"/>
              </a:ext>
            </a:extLst>
          </p:cNvPr>
          <p:cNvSpPr txBox="1"/>
          <p:nvPr/>
        </p:nvSpPr>
        <p:spPr>
          <a:xfrm>
            <a:off x="4125147" y="4497133"/>
            <a:ext cx="3508612"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bg2">
                    <a:lumMod val="10000"/>
                  </a:schemeClr>
                </a:solidFill>
                <a:latin typeface="Times New Roman" panose="02020603050405020304" pitchFamily="18" charset="0"/>
                <a:ea typeface="Calibri"/>
                <a:cs typeface="Times New Roman" panose="02020603050405020304" pitchFamily="18" charset="0"/>
                <a:sym typeface="Calibri"/>
              </a:rPr>
              <a:t>Category – Mobile Application Based</a:t>
            </a:r>
            <a:endParaRPr sz="1600" dirty="0">
              <a:solidFill>
                <a:schemeClr val="bg2">
                  <a:lumMod val="10000"/>
                </a:schemeClr>
              </a:solidFill>
              <a:latin typeface="Times New Roman" panose="02020603050405020304" pitchFamily="18" charset="0"/>
              <a:ea typeface="Calibri"/>
              <a:cs typeface="Times New Roman" panose="02020603050405020304" pitchFamily="18" charset="0"/>
              <a:sym typeface="Calibri"/>
            </a:endParaRPr>
          </a:p>
        </p:txBody>
      </p:sp>
      <p:sp>
        <p:nvSpPr>
          <p:cNvPr id="27" name="Google Shape;223;p22">
            <a:extLst>
              <a:ext uri="{FF2B5EF4-FFF2-40B4-BE49-F238E27FC236}">
                <a16:creationId xmlns:a16="http://schemas.microsoft.com/office/drawing/2014/main" id="{212DDF4F-AA74-4DD4-B1A2-D074E02801B6}"/>
              </a:ext>
            </a:extLst>
          </p:cNvPr>
          <p:cNvSpPr txBox="1"/>
          <p:nvPr/>
        </p:nvSpPr>
        <p:spPr>
          <a:xfrm>
            <a:off x="4160170" y="4994423"/>
            <a:ext cx="7135359" cy="409944"/>
          </a:xfrm>
          <a:prstGeom prst="rect">
            <a:avLst/>
          </a:prstGeom>
          <a:noFill/>
          <a:ln>
            <a:noFill/>
          </a:ln>
        </p:spPr>
        <p:txBody>
          <a:bodyPr spcFirstLastPara="1" wrap="square" lIns="91425" tIns="45700" rIns="91425" bIns="45700" anchor="t" anchorCtr="0">
            <a:spAutoFit/>
          </a:bodyPr>
          <a:lstStyle/>
          <a:p>
            <a:pPr marL="0" marR="0" lvl="0" indent="0" algn="l" rtl="0">
              <a:lnSpc>
                <a:spcPct val="128571"/>
              </a:lnSpc>
              <a:spcBef>
                <a:spcPts val="0"/>
              </a:spcBef>
              <a:spcAft>
                <a:spcPts val="0"/>
              </a:spcAft>
              <a:buNone/>
            </a:pPr>
            <a:r>
              <a:rPr lang="en-US" sz="1600" dirty="0">
                <a:solidFill>
                  <a:schemeClr val="bg2">
                    <a:lumMod val="10000"/>
                  </a:schemeClr>
                </a:solidFill>
                <a:latin typeface="Times New Roman" panose="02020603050405020304" pitchFamily="18" charset="0"/>
                <a:ea typeface="Calibri"/>
                <a:cs typeface="Times New Roman" panose="02020603050405020304" pitchFamily="18" charset="0"/>
                <a:sym typeface="Calibri"/>
              </a:rPr>
              <a:t>Segment : Young Population, working professionals &amp; market research companies </a:t>
            </a:r>
            <a:endParaRPr sz="1600" dirty="0">
              <a:solidFill>
                <a:schemeClr val="bg2">
                  <a:lumMod val="10000"/>
                </a:schemeClr>
              </a:solidFill>
              <a:latin typeface="Times New Roman" panose="02020603050405020304" pitchFamily="18" charset="0"/>
              <a:ea typeface="Calibri"/>
              <a:cs typeface="Times New Roman" panose="02020603050405020304" pitchFamily="18" charset="0"/>
              <a:sym typeface="Calibri"/>
            </a:endParaRPr>
          </a:p>
        </p:txBody>
      </p:sp>
      <p:sp>
        <p:nvSpPr>
          <p:cNvPr id="29" name="Google Shape;229;p22">
            <a:extLst>
              <a:ext uri="{FF2B5EF4-FFF2-40B4-BE49-F238E27FC236}">
                <a16:creationId xmlns:a16="http://schemas.microsoft.com/office/drawing/2014/main" id="{27E02E97-90BC-4CDD-8502-90CB8918E66E}"/>
              </a:ext>
            </a:extLst>
          </p:cNvPr>
          <p:cNvSpPr txBox="1"/>
          <p:nvPr/>
        </p:nvSpPr>
        <p:spPr>
          <a:xfrm>
            <a:off x="4125147" y="5528591"/>
            <a:ext cx="3291522"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bg2">
                    <a:lumMod val="10000"/>
                  </a:schemeClr>
                </a:solidFill>
                <a:latin typeface="Times New Roman" panose="02020603050405020304" pitchFamily="18" charset="0"/>
                <a:ea typeface="Calibri"/>
                <a:cs typeface="Times New Roman" panose="02020603050405020304" pitchFamily="18" charset="0"/>
                <a:sym typeface="Calibri"/>
              </a:rPr>
              <a:t>Sector : Food &amp; Restaurant</a:t>
            </a:r>
            <a:endParaRPr sz="1600" dirty="0">
              <a:solidFill>
                <a:schemeClr val="bg2">
                  <a:lumMod val="10000"/>
                </a:schemeClr>
              </a:solidFill>
              <a:latin typeface="Times New Roman" panose="02020603050405020304" pitchFamily="18" charset="0"/>
              <a:ea typeface="Calibri"/>
              <a:cs typeface="Times New Roman" panose="02020603050405020304" pitchFamily="18" charset="0"/>
              <a:sym typeface="Calibri"/>
            </a:endParaRPr>
          </a:p>
        </p:txBody>
      </p:sp>
      <p:sp>
        <p:nvSpPr>
          <p:cNvPr id="35" name="TextBox 34">
            <a:extLst>
              <a:ext uri="{FF2B5EF4-FFF2-40B4-BE49-F238E27FC236}">
                <a16:creationId xmlns:a16="http://schemas.microsoft.com/office/drawing/2014/main" id="{4DE9A29D-14E1-4B7E-9DE5-B9CFA024B786}"/>
              </a:ext>
            </a:extLst>
          </p:cNvPr>
          <p:cNvSpPr txBox="1"/>
          <p:nvPr/>
        </p:nvSpPr>
        <p:spPr>
          <a:xfrm>
            <a:off x="0" y="-52315"/>
            <a:ext cx="12218894" cy="468077"/>
          </a:xfrm>
          <a:prstGeom prst="rect">
            <a:avLst/>
          </a:prstGeom>
          <a:noFill/>
        </p:spPr>
        <p:txBody>
          <a:bodyPr wrap="square">
            <a:spAutoFit/>
          </a:bodyPr>
          <a:lstStyle/>
          <a:p>
            <a:pPr algn="ctr">
              <a:lnSpc>
                <a:spcPct val="107000"/>
              </a:lnSpc>
              <a:spcAft>
                <a:spcPts val="800"/>
              </a:spcAft>
            </a:pPr>
            <a:r>
              <a:rPr lang="en-US" sz="2400" b="1" u="sng" spc="6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Z</a:t>
            </a:r>
            <a:r>
              <a:rPr lang="en-IN" sz="2400" b="1" u="sng" spc="6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omato</a:t>
            </a:r>
            <a:r>
              <a:rPr lang="en-IN" sz="2400" b="1" u="sng" spc="600" dirty="0">
                <a:latin typeface="Times New Roman" panose="02020603050405020304" pitchFamily="18" charset="0"/>
                <a:ea typeface="Calibri" panose="020F0502020204030204" pitchFamily="34" charset="0"/>
                <a:cs typeface="Times New Roman" panose="02020603050405020304" pitchFamily="18" charset="0"/>
              </a:rPr>
              <a:t> Company Outline</a:t>
            </a:r>
            <a:endParaRPr lang="en-IN" sz="1400" u="sng" spc="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17418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3F97BE-C10B-4943-AD7A-6B1223D3C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E1976962-6192-4C90-A103-0D138127AE5A}"/>
              </a:ext>
            </a:extLst>
          </p:cNvPr>
          <p:cNvSpPr txBox="1"/>
          <p:nvPr/>
        </p:nvSpPr>
        <p:spPr>
          <a:xfrm>
            <a:off x="4235824" y="1655718"/>
            <a:ext cx="7916943" cy="2246897"/>
          </a:xfrm>
          <a:prstGeom prst="rect">
            <a:avLst/>
          </a:prstGeom>
          <a:noFill/>
        </p:spPr>
        <p:txBody>
          <a:bodyPr wrap="square">
            <a:spAutoFit/>
          </a:bodyPr>
          <a:lstStyle/>
          <a:p>
            <a:endParaRPr lang="en-IN" dirty="0">
              <a:effectLst/>
            </a:endParaRPr>
          </a:p>
          <a:p>
            <a:pPr marL="742950" lvl="1" indent="-285750">
              <a:lnSpc>
                <a:spcPct val="107000"/>
              </a:lnSpc>
              <a:spcAft>
                <a:spcPts val="800"/>
              </a:spcAft>
              <a:buSzPts val="1000"/>
              <a:buFont typeface="Symbol" panose="05050102010706020507" pitchFamily="18" charset="2"/>
              <a:buChar char=""/>
              <a:tabLst>
                <a:tab pos="914400" algn="l"/>
              </a:tabLst>
            </a:pPr>
            <a:r>
              <a:rPr lang="en-IN"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Zomato is a leading online food delivery platform.</a:t>
            </a:r>
            <a:endParaRPr lang="en-IN" sz="16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It connects customers with restaurants in various cities.</a:t>
            </a:r>
            <a:endParaRPr lang="en-IN" sz="16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Offers a wide range of cuisines and dishes to choose from.</a:t>
            </a:r>
            <a:endParaRPr lang="en-IN" sz="16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Provides restaurant listings, reviews, and ratings</a:t>
            </a:r>
            <a:endParaRPr lang="en-IN" sz="16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Available in multiple countries and cities</a:t>
            </a:r>
            <a:endParaRPr lang="en-IN" sz="16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3710AAE9-5C8F-4172-BE44-D6CFF9AA586F}"/>
              </a:ext>
            </a:extLst>
          </p:cNvPr>
          <p:cNvSpPr txBox="1"/>
          <p:nvPr/>
        </p:nvSpPr>
        <p:spPr>
          <a:xfrm>
            <a:off x="0" y="-52315"/>
            <a:ext cx="12218894" cy="468077"/>
          </a:xfrm>
          <a:prstGeom prst="rect">
            <a:avLst/>
          </a:prstGeom>
          <a:noFill/>
        </p:spPr>
        <p:txBody>
          <a:bodyPr wrap="square">
            <a:spAutoFit/>
          </a:bodyPr>
          <a:lstStyle/>
          <a:p>
            <a:pPr algn="ctr">
              <a:lnSpc>
                <a:spcPct val="107000"/>
              </a:lnSpc>
              <a:spcAft>
                <a:spcPts val="800"/>
              </a:spcAft>
            </a:pPr>
            <a:r>
              <a:rPr lang="en-US" sz="2400" b="1" u="sng" spc="6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Z</a:t>
            </a:r>
            <a:r>
              <a:rPr lang="en-IN" sz="2400" b="1" u="sng" spc="6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omato</a:t>
            </a:r>
            <a:r>
              <a:rPr lang="en-IN" sz="2400" b="1" u="sng" spc="600" dirty="0">
                <a:latin typeface="Times New Roman" panose="02020603050405020304" pitchFamily="18" charset="0"/>
                <a:ea typeface="Calibri" panose="020F0502020204030204" pitchFamily="34" charset="0"/>
                <a:cs typeface="Times New Roman" panose="02020603050405020304" pitchFamily="18" charset="0"/>
              </a:rPr>
              <a:t>- Introduction</a:t>
            </a:r>
            <a:endParaRPr lang="en-IN" sz="1400" u="sng" spc="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70189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7F537E2-4186-493B-B539-1DFDF6483758}"/>
              </a:ext>
            </a:extLst>
          </p:cNvPr>
          <p:cNvPicPr>
            <a:picLocks noChangeAspect="1"/>
          </p:cNvPicPr>
          <p:nvPr/>
        </p:nvPicPr>
        <p:blipFill>
          <a:blip r:embed="rId2"/>
          <a:stretch>
            <a:fillRect/>
          </a:stretch>
        </p:blipFill>
        <p:spPr>
          <a:xfrm>
            <a:off x="53785" y="4625205"/>
            <a:ext cx="2958355" cy="1735254"/>
          </a:xfrm>
          <a:prstGeom prst="rect">
            <a:avLst/>
          </a:prstGeom>
        </p:spPr>
      </p:pic>
      <p:pic>
        <p:nvPicPr>
          <p:cNvPr id="19" name="Picture 18">
            <a:extLst>
              <a:ext uri="{FF2B5EF4-FFF2-40B4-BE49-F238E27FC236}">
                <a16:creationId xmlns:a16="http://schemas.microsoft.com/office/drawing/2014/main" id="{57462C68-F7AD-4967-91DE-E5F7EC403239}"/>
              </a:ext>
            </a:extLst>
          </p:cNvPr>
          <p:cNvPicPr>
            <a:picLocks noChangeAspect="1"/>
          </p:cNvPicPr>
          <p:nvPr/>
        </p:nvPicPr>
        <p:blipFill>
          <a:blip r:embed="rId3"/>
          <a:stretch>
            <a:fillRect/>
          </a:stretch>
        </p:blipFill>
        <p:spPr>
          <a:xfrm>
            <a:off x="3012141" y="4523168"/>
            <a:ext cx="4791085" cy="1837290"/>
          </a:xfrm>
          <a:prstGeom prst="rect">
            <a:avLst/>
          </a:prstGeom>
        </p:spPr>
      </p:pic>
      <p:pic>
        <p:nvPicPr>
          <p:cNvPr id="21" name="Picture 20">
            <a:extLst>
              <a:ext uri="{FF2B5EF4-FFF2-40B4-BE49-F238E27FC236}">
                <a16:creationId xmlns:a16="http://schemas.microsoft.com/office/drawing/2014/main" id="{40FD470F-CD09-4C4F-BE2F-4580267A5E13}"/>
              </a:ext>
            </a:extLst>
          </p:cNvPr>
          <p:cNvPicPr>
            <a:picLocks noChangeAspect="1"/>
          </p:cNvPicPr>
          <p:nvPr/>
        </p:nvPicPr>
        <p:blipFill>
          <a:blip r:embed="rId4"/>
          <a:stretch>
            <a:fillRect/>
          </a:stretch>
        </p:blipFill>
        <p:spPr>
          <a:xfrm>
            <a:off x="8081681" y="4523169"/>
            <a:ext cx="3977413" cy="1837290"/>
          </a:xfrm>
          <a:prstGeom prst="rect">
            <a:avLst/>
          </a:prstGeom>
        </p:spPr>
      </p:pic>
      <p:pic>
        <p:nvPicPr>
          <p:cNvPr id="23" name="Picture 22">
            <a:extLst>
              <a:ext uri="{FF2B5EF4-FFF2-40B4-BE49-F238E27FC236}">
                <a16:creationId xmlns:a16="http://schemas.microsoft.com/office/drawing/2014/main" id="{35E146C8-C2F4-4284-B36F-B59563B9BAA9}"/>
              </a:ext>
            </a:extLst>
          </p:cNvPr>
          <p:cNvPicPr>
            <a:picLocks noChangeAspect="1"/>
          </p:cNvPicPr>
          <p:nvPr/>
        </p:nvPicPr>
        <p:blipFill>
          <a:blip r:embed="rId5"/>
          <a:stretch>
            <a:fillRect/>
          </a:stretch>
        </p:blipFill>
        <p:spPr>
          <a:xfrm>
            <a:off x="8390965" y="2253563"/>
            <a:ext cx="3668130" cy="1998654"/>
          </a:xfrm>
          <a:prstGeom prst="rect">
            <a:avLst/>
          </a:prstGeom>
        </p:spPr>
      </p:pic>
      <p:pic>
        <p:nvPicPr>
          <p:cNvPr id="25" name="Picture 24">
            <a:extLst>
              <a:ext uri="{FF2B5EF4-FFF2-40B4-BE49-F238E27FC236}">
                <a16:creationId xmlns:a16="http://schemas.microsoft.com/office/drawing/2014/main" id="{240C3F15-D655-445C-8DBA-2970B8580707}"/>
              </a:ext>
            </a:extLst>
          </p:cNvPr>
          <p:cNvPicPr>
            <a:picLocks noChangeAspect="1"/>
          </p:cNvPicPr>
          <p:nvPr/>
        </p:nvPicPr>
        <p:blipFill>
          <a:blip r:embed="rId6"/>
          <a:stretch>
            <a:fillRect/>
          </a:stretch>
        </p:blipFill>
        <p:spPr>
          <a:xfrm>
            <a:off x="8081680" y="368550"/>
            <a:ext cx="4110319" cy="1495634"/>
          </a:xfrm>
          <a:prstGeom prst="rect">
            <a:avLst/>
          </a:prstGeom>
        </p:spPr>
      </p:pic>
      <p:sp>
        <p:nvSpPr>
          <p:cNvPr id="27" name="TextBox 26">
            <a:extLst>
              <a:ext uri="{FF2B5EF4-FFF2-40B4-BE49-F238E27FC236}">
                <a16:creationId xmlns:a16="http://schemas.microsoft.com/office/drawing/2014/main" id="{FCF76DFC-0E7D-484A-BA0E-6860CFA4D963}"/>
              </a:ext>
            </a:extLst>
          </p:cNvPr>
          <p:cNvSpPr txBox="1"/>
          <p:nvPr/>
        </p:nvSpPr>
        <p:spPr>
          <a:xfrm>
            <a:off x="322725" y="2366240"/>
            <a:ext cx="8014452" cy="966803"/>
          </a:xfrm>
          <a:prstGeom prst="rect">
            <a:avLst/>
          </a:prstGeom>
          <a:noFill/>
        </p:spPr>
        <p:txBody>
          <a:bodyPr wrap="square">
            <a:spAutoFit/>
          </a:bodyPr>
          <a:lstStyle/>
          <a:p>
            <a:pPr>
              <a:lnSpc>
                <a:spcPct val="107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These are just a few of the prominent competitors that Zomato faces. The food delivery industry is highly competitive, and new players are constantly emerging. Zomato must continue to innovate and adapt to maintain its market position.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2BD878A3-C0D6-4835-8A75-27D19BFDAA08}"/>
              </a:ext>
            </a:extLst>
          </p:cNvPr>
          <p:cNvSpPr txBox="1"/>
          <p:nvPr/>
        </p:nvSpPr>
        <p:spPr>
          <a:xfrm>
            <a:off x="-349623" y="-18372"/>
            <a:ext cx="12218894" cy="468077"/>
          </a:xfrm>
          <a:prstGeom prst="rect">
            <a:avLst/>
          </a:prstGeom>
          <a:noFill/>
        </p:spPr>
        <p:txBody>
          <a:bodyPr wrap="square">
            <a:spAutoFit/>
          </a:bodyPr>
          <a:lstStyle/>
          <a:p>
            <a:pPr algn="ctr">
              <a:lnSpc>
                <a:spcPct val="107000"/>
              </a:lnSpc>
              <a:spcAft>
                <a:spcPts val="800"/>
              </a:spcAft>
            </a:pPr>
            <a:r>
              <a:rPr lang="en-US" sz="2400" b="1" u="sng" spc="6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Z</a:t>
            </a:r>
            <a:r>
              <a:rPr lang="en-IN" sz="2400" b="1" u="sng" spc="6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omato</a:t>
            </a:r>
            <a:r>
              <a:rPr lang="en-IN" sz="2400" b="1" u="sng" spc="600" dirty="0">
                <a:latin typeface="Times New Roman" panose="02020603050405020304" pitchFamily="18" charset="0"/>
                <a:ea typeface="Calibri" panose="020F0502020204030204" pitchFamily="34" charset="0"/>
                <a:cs typeface="Times New Roman" panose="02020603050405020304" pitchFamily="18" charset="0"/>
              </a:rPr>
              <a:t>- Competitors</a:t>
            </a:r>
            <a:endParaRPr lang="en-IN" sz="1400" u="sng" spc="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57749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F348DD-6C4C-4CD3-A8DF-7F0F94375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 y="0"/>
            <a:ext cx="12192000" cy="6858000"/>
          </a:xfrm>
          <a:prstGeom prst="rect">
            <a:avLst/>
          </a:prstGeom>
        </p:spPr>
      </p:pic>
      <p:sp>
        <p:nvSpPr>
          <p:cNvPr id="9" name="TextBox 8">
            <a:extLst>
              <a:ext uri="{FF2B5EF4-FFF2-40B4-BE49-F238E27FC236}">
                <a16:creationId xmlns:a16="http://schemas.microsoft.com/office/drawing/2014/main" id="{C3060537-1FB8-412B-B4AC-D3BDBB74275E}"/>
              </a:ext>
            </a:extLst>
          </p:cNvPr>
          <p:cNvSpPr txBox="1"/>
          <p:nvPr/>
        </p:nvSpPr>
        <p:spPr>
          <a:xfrm>
            <a:off x="2433918" y="1046939"/>
            <a:ext cx="9426388" cy="4824078"/>
          </a:xfrm>
          <a:prstGeom prst="rect">
            <a:avLst/>
          </a:prstGeom>
          <a:noFill/>
        </p:spPr>
        <p:txBody>
          <a:bodyPr wrap="square">
            <a:spAutoFit/>
          </a:bodyPr>
          <a:lstStyle/>
          <a:p>
            <a:endParaRPr lang="en-IN" sz="2400" dirty="0">
              <a:effectLst/>
              <a:latin typeface="Times New Roman" panose="02020603050405020304" pitchFamily="18"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Extensive Global Reach</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Zomato operates in numerous countries, offering a vast selection of restaurants.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In-Depth Restaurant Information</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Detailed profiles, menus, and user reviews provide comprehensive insights.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Zomato Gold</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Exclusive membership benefits and discounts for members.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Catering to a niche market</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Zomato introduced a "Pure Veg Mode" to cater to vegetarian customers.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Personalized recommendations</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Zomato's app uses AI-based algorithms to provide personalized recommendations to customers.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Innovative technology</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Zomato has invested in mapping technology to track the location of customers and delivery partners, and in a drone-based delivery system.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Social media</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Zomato's social media presence is known for its wit, clever memes, and food anecdotes. Zomato has also used reverse psychology to engage with its audience, such as when it tweeted asking people to order less and eat home-cooked food</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42F974E1-5D2F-43A3-9D37-A37A60E77BC8}"/>
              </a:ext>
            </a:extLst>
          </p:cNvPr>
          <p:cNvSpPr txBox="1"/>
          <p:nvPr/>
        </p:nvSpPr>
        <p:spPr>
          <a:xfrm>
            <a:off x="17928" y="-2625"/>
            <a:ext cx="12218894" cy="468077"/>
          </a:xfrm>
          <a:prstGeom prst="rect">
            <a:avLst/>
          </a:prstGeom>
          <a:noFill/>
        </p:spPr>
        <p:txBody>
          <a:bodyPr wrap="square">
            <a:spAutoFit/>
          </a:bodyPr>
          <a:lstStyle/>
          <a:p>
            <a:pPr algn="ctr">
              <a:lnSpc>
                <a:spcPct val="107000"/>
              </a:lnSpc>
              <a:spcAft>
                <a:spcPts val="800"/>
              </a:spcAft>
            </a:pPr>
            <a:r>
              <a:rPr lang="en-US" sz="2400" b="1" u="sng" spc="6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Z</a:t>
            </a:r>
            <a:r>
              <a:rPr lang="en-IN" sz="2400" b="1" u="sng" spc="6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omato</a:t>
            </a:r>
            <a:r>
              <a:rPr lang="en-IN" sz="2400" b="1" u="sng" spc="600" dirty="0">
                <a:latin typeface="Times New Roman" panose="02020603050405020304" pitchFamily="18" charset="0"/>
                <a:ea typeface="Calibri" panose="020F0502020204030204" pitchFamily="34" charset="0"/>
                <a:cs typeface="Times New Roman" panose="02020603050405020304" pitchFamily="18" charset="0"/>
              </a:rPr>
              <a:t>-How Zomato Stands Out</a:t>
            </a:r>
            <a:endParaRPr lang="en-IN" sz="1400" u="sng" spc="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4050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C827419-6805-4C75-A1B4-FDEF22462D12}"/>
              </a:ext>
            </a:extLst>
          </p:cNvPr>
          <p:cNvPicPr>
            <a:picLocks noChangeAspect="1"/>
          </p:cNvPicPr>
          <p:nvPr/>
        </p:nvPicPr>
        <p:blipFill>
          <a:blip r:embed="rId2">
            <a:alphaModFix amt="2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E2DAEC4B-0FCD-401A-9BBD-FB54BF915407}"/>
              </a:ext>
            </a:extLst>
          </p:cNvPr>
          <p:cNvSpPr txBox="1"/>
          <p:nvPr/>
        </p:nvSpPr>
        <p:spPr>
          <a:xfrm>
            <a:off x="0" y="161852"/>
            <a:ext cx="12192000" cy="460895"/>
          </a:xfrm>
          <a:prstGeom prst="rect">
            <a:avLst/>
          </a:prstGeom>
          <a:noFill/>
        </p:spPr>
        <p:txBody>
          <a:bodyPr wrap="square">
            <a:spAutoFit/>
          </a:bodyPr>
          <a:lstStyle/>
          <a:p>
            <a:pPr algn="ctr">
              <a:lnSpc>
                <a:spcPct val="107000"/>
              </a:lnSpc>
              <a:spcAft>
                <a:spcPts val="800"/>
              </a:spcAft>
            </a:pPr>
            <a:r>
              <a:rPr lang="en-US" sz="2400" b="1" u="sng" dirty="0">
                <a:effectLst/>
                <a:latin typeface="Times New Roman" panose="02020603050405020304" pitchFamily="18" charset="0"/>
                <a:ea typeface="Calibri" panose="020F0502020204030204" pitchFamily="34" charset="0"/>
                <a:cs typeface="Times New Roman" panose="02020603050405020304" pitchFamily="18" charset="0"/>
              </a:rPr>
              <a:t>Problem Statement</a:t>
            </a:r>
            <a:endParaRPr lang="en-IN" sz="2400" b="1" u="sng"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06D26BC-0A8E-4C2B-927C-4EFA24C4D501}"/>
              </a:ext>
            </a:extLst>
          </p:cNvPr>
          <p:cNvSpPr txBox="1"/>
          <p:nvPr/>
        </p:nvSpPr>
        <p:spPr>
          <a:xfrm>
            <a:off x="104218" y="1420420"/>
            <a:ext cx="12087781" cy="375552"/>
          </a:xfrm>
          <a:prstGeom prst="rect">
            <a:avLst/>
          </a:prstGeom>
          <a:noFill/>
        </p:spPr>
        <p:txBody>
          <a:bodyPr wrap="square">
            <a:spAutoFit/>
          </a:bodyPr>
          <a:lstStyle/>
          <a:p>
            <a:pPr lvl="0">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1. What are the overall sales trends for Zomato?</a:t>
            </a:r>
          </a:p>
        </p:txBody>
      </p:sp>
      <p:sp>
        <p:nvSpPr>
          <p:cNvPr id="7" name="TextBox 6">
            <a:extLst>
              <a:ext uri="{FF2B5EF4-FFF2-40B4-BE49-F238E27FC236}">
                <a16:creationId xmlns:a16="http://schemas.microsoft.com/office/drawing/2014/main" id="{CD3B5182-B448-4066-AA4A-B8FEF5A233B8}"/>
              </a:ext>
            </a:extLst>
          </p:cNvPr>
          <p:cNvSpPr txBox="1"/>
          <p:nvPr/>
        </p:nvSpPr>
        <p:spPr>
          <a:xfrm>
            <a:off x="104218" y="2134345"/>
            <a:ext cx="12087781" cy="368755"/>
          </a:xfrm>
          <a:prstGeom prst="rect">
            <a:avLst/>
          </a:prstGeom>
          <a:noFill/>
        </p:spPr>
        <p:txBody>
          <a:bodyPr wrap="square">
            <a:spAutoFit/>
          </a:bodyPr>
          <a:lstStyle/>
          <a:p>
            <a:pPr lvl="0">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2. Which cuisines, restaurants, or dishes are driving sales, and which are underperforming?</a:t>
            </a:r>
          </a:p>
        </p:txBody>
      </p:sp>
      <p:sp>
        <p:nvSpPr>
          <p:cNvPr id="9" name="TextBox 8">
            <a:extLst>
              <a:ext uri="{FF2B5EF4-FFF2-40B4-BE49-F238E27FC236}">
                <a16:creationId xmlns:a16="http://schemas.microsoft.com/office/drawing/2014/main" id="{D8500985-665D-46AF-8A28-9ADF451C234D}"/>
              </a:ext>
            </a:extLst>
          </p:cNvPr>
          <p:cNvSpPr txBox="1"/>
          <p:nvPr/>
        </p:nvSpPr>
        <p:spPr>
          <a:xfrm>
            <a:off x="104218" y="2877891"/>
            <a:ext cx="12087781" cy="368755"/>
          </a:xfrm>
          <a:prstGeom prst="rect">
            <a:avLst/>
          </a:prstGeom>
          <a:noFill/>
        </p:spPr>
        <p:txBody>
          <a:bodyPr wrap="square">
            <a:spAutoFit/>
          </a:bodyPr>
          <a:lstStyle/>
          <a:p>
            <a:pPr lvl="0">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3. Are there specific regions or demographics where Zomato's sales performance could be improved?</a:t>
            </a:r>
          </a:p>
        </p:txBody>
      </p:sp>
      <p:sp>
        <p:nvSpPr>
          <p:cNvPr id="11" name="TextBox 10">
            <a:extLst>
              <a:ext uri="{FF2B5EF4-FFF2-40B4-BE49-F238E27FC236}">
                <a16:creationId xmlns:a16="http://schemas.microsoft.com/office/drawing/2014/main" id="{6CD44A08-3C20-4A5B-9457-07D25C5DBE4E}"/>
              </a:ext>
            </a:extLst>
          </p:cNvPr>
          <p:cNvSpPr txBox="1"/>
          <p:nvPr/>
        </p:nvSpPr>
        <p:spPr>
          <a:xfrm>
            <a:off x="104218" y="3760084"/>
            <a:ext cx="12087781" cy="665118"/>
          </a:xfrm>
          <a:prstGeom prst="rect">
            <a:avLst/>
          </a:prstGeom>
          <a:noFill/>
        </p:spPr>
        <p:txBody>
          <a:bodyPr wrap="square">
            <a:spAutoFit/>
          </a:bodyPr>
          <a:lstStyle/>
          <a:p>
            <a:pPr lvl="0">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4. What are the most popular cuisines and dishes on the Zomato platform, and how can this information be leveraged to enhance sales?</a:t>
            </a:r>
          </a:p>
        </p:txBody>
      </p:sp>
      <p:sp>
        <p:nvSpPr>
          <p:cNvPr id="14" name="TextBox 13">
            <a:extLst>
              <a:ext uri="{FF2B5EF4-FFF2-40B4-BE49-F238E27FC236}">
                <a16:creationId xmlns:a16="http://schemas.microsoft.com/office/drawing/2014/main" id="{9830B550-4CAA-47DA-9243-9E4F0C7D922C}"/>
              </a:ext>
            </a:extLst>
          </p:cNvPr>
          <p:cNvSpPr txBox="1"/>
          <p:nvPr/>
        </p:nvSpPr>
        <p:spPr>
          <a:xfrm>
            <a:off x="-96372" y="5431642"/>
            <a:ext cx="12288372" cy="671915"/>
          </a:xfrm>
          <a:prstGeom prst="rect">
            <a:avLst/>
          </a:prstGeom>
          <a:noFill/>
        </p:spPr>
        <p:txBody>
          <a:bodyPr wrap="square">
            <a:spAutoFit/>
          </a:bodyPr>
          <a:lstStyle/>
          <a:p>
            <a:pPr marL="228600">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By addressing these questions through a comprehensive sales analysis, Zomato can gain valuable insights into its business operations, identify areas for improvement, and make data-driven decisions to achieve sustainable growth and success</a:t>
            </a:r>
          </a:p>
        </p:txBody>
      </p:sp>
    </p:spTree>
    <p:extLst>
      <p:ext uri="{BB962C8B-B14F-4D97-AF65-F5344CB8AC3E}">
        <p14:creationId xmlns:p14="http://schemas.microsoft.com/office/powerpoint/2010/main" val="2610473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C4EA58-FAA5-433B-A27C-6D732012454C}"/>
              </a:ext>
            </a:extLst>
          </p:cNvPr>
          <p:cNvPicPr>
            <a:picLocks noChangeAspect="1"/>
          </p:cNvPicPr>
          <p:nvPr/>
        </p:nvPicPr>
        <p:blipFill>
          <a:blip r:embed="rId2">
            <a:alphaModFix amt="2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CA607CD2-266A-430A-9861-D06536028C93}"/>
              </a:ext>
            </a:extLst>
          </p:cNvPr>
          <p:cNvSpPr txBox="1"/>
          <p:nvPr/>
        </p:nvSpPr>
        <p:spPr>
          <a:xfrm>
            <a:off x="26895" y="847004"/>
            <a:ext cx="12097870" cy="5129738"/>
          </a:xfrm>
          <a:prstGeom prst="rect">
            <a:avLst/>
          </a:prstGeom>
          <a:noFill/>
        </p:spPr>
        <p:txBody>
          <a:bodyPr wrap="square">
            <a:spAutoFit/>
          </a:bodyPr>
          <a:lstStyle/>
          <a:p>
            <a:pPr>
              <a:lnSpc>
                <a:spcPct val="107000"/>
              </a:lnSpc>
              <a:spcAft>
                <a:spcPts val="800"/>
              </a:spcAft>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Data Collection and Pre-processing</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Data Cleaning</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lnSpc>
                <a:spcPct val="107000"/>
              </a:lnSpc>
              <a:spcAft>
                <a:spcPts val="800"/>
              </a:spcAft>
              <a:buFont typeface="Wingdings" panose="05000000000000000000" pitchFamily="2" charset="2"/>
              <a:buChar char="ü"/>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Deleting redundant columns.</a:t>
            </a:r>
          </a:p>
          <a:p>
            <a:pPr marL="285750" indent="-285750">
              <a:lnSpc>
                <a:spcPct val="107000"/>
              </a:lnSpc>
              <a:spcAft>
                <a:spcPts val="800"/>
              </a:spcAft>
              <a:buFont typeface="Wingdings" panose="05000000000000000000" pitchFamily="2" charset="2"/>
              <a:buChar char="ü"/>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Renaming the columns.</a:t>
            </a:r>
          </a:p>
          <a:p>
            <a:pPr marL="285750" indent="-285750">
              <a:lnSpc>
                <a:spcPct val="107000"/>
              </a:lnSpc>
              <a:spcAft>
                <a:spcPts val="800"/>
              </a:spcAft>
              <a:buFont typeface="Wingdings" panose="05000000000000000000" pitchFamily="2" charset="2"/>
              <a:buChar char="ü"/>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Dropping duplicates. </a:t>
            </a:r>
          </a:p>
          <a:p>
            <a:pPr marL="285750" indent="-285750">
              <a:lnSpc>
                <a:spcPct val="107000"/>
              </a:lnSpc>
              <a:spcAft>
                <a:spcPts val="800"/>
              </a:spcAft>
              <a:buFont typeface="Wingdings" panose="05000000000000000000" pitchFamily="2" charset="2"/>
              <a:buChar char="ü"/>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Cleaning individual columns. </a:t>
            </a:r>
          </a:p>
          <a:p>
            <a:pPr marL="285750" indent="-285750">
              <a:lnSpc>
                <a:spcPct val="107000"/>
              </a:lnSpc>
              <a:spcAft>
                <a:spcPts val="800"/>
              </a:spcAft>
              <a:buFont typeface="Wingdings" panose="05000000000000000000" pitchFamily="2" charset="2"/>
              <a:buChar char="ü"/>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Remove the NA values from the dataset.</a:t>
            </a:r>
          </a:p>
          <a:p>
            <a:pPr marL="285750" indent="-285750">
              <a:lnSpc>
                <a:spcPct val="107000"/>
              </a:lnSpc>
              <a:spcAft>
                <a:spcPts val="800"/>
              </a:spcAft>
              <a:buFont typeface="Wingdings" panose="05000000000000000000" pitchFamily="2" charset="2"/>
              <a:buChar char="ü"/>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Visualization Tools</a:t>
            </a:r>
          </a:p>
          <a:p>
            <a:pPr marL="285750" indent="-285750">
              <a:lnSpc>
                <a:spcPct val="107000"/>
              </a:lnSpc>
              <a:spcAft>
                <a:spcPts val="800"/>
              </a:spcAft>
              <a:buFont typeface="Wingdings" panose="05000000000000000000" pitchFamily="2" charset="2"/>
              <a:buChar char="ü"/>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Excel </a:t>
            </a:r>
          </a:p>
          <a:p>
            <a:pPr marL="285750" indent="-285750">
              <a:lnSpc>
                <a:spcPct val="107000"/>
              </a:lnSpc>
              <a:spcAft>
                <a:spcPts val="800"/>
              </a:spcAft>
              <a:buFont typeface="Wingdings" panose="05000000000000000000" pitchFamily="2" charset="2"/>
              <a:buChar char="ü"/>
            </a:pPr>
            <a:r>
              <a:rPr lang="en-IN" sz="1600" dirty="0">
                <a:latin typeface="Times New Roman" panose="02020603050405020304" pitchFamily="18" charset="0"/>
                <a:ea typeface="Calibri" panose="020F0502020204030204" pitchFamily="34" charset="0"/>
                <a:cs typeface="Times New Roman" panose="02020603050405020304" pitchFamily="18" charset="0"/>
              </a:rPr>
              <a:t>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Power BI, </a:t>
            </a:r>
          </a:p>
          <a:p>
            <a:pPr marL="285750" indent="-285750">
              <a:lnSpc>
                <a:spcPct val="107000"/>
              </a:lnSpc>
              <a:spcAft>
                <a:spcPts val="800"/>
              </a:spcAft>
              <a:buFont typeface="Wingdings" panose="05000000000000000000" pitchFamily="2" charset="2"/>
              <a:buChar char="ü"/>
            </a:pPr>
            <a:r>
              <a:rPr lang="en-IN" sz="1600" dirty="0">
                <a:latin typeface="Times New Roman" panose="02020603050405020304" pitchFamily="18" charset="0"/>
                <a:ea typeface="Calibri" panose="020F0502020204030204" pitchFamily="34" charset="0"/>
                <a:cs typeface="Times New Roman" panose="02020603050405020304" pitchFamily="18" charset="0"/>
              </a:rPr>
              <a:t>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Tableau for visualizing data and findings.</a:t>
            </a:r>
          </a:p>
          <a:p>
            <a:pPr marL="285750" indent="-285750">
              <a:lnSpc>
                <a:spcPct val="107000"/>
              </a:lnSpc>
              <a:spcAft>
                <a:spcPts val="800"/>
              </a:spcAft>
              <a:buFont typeface="Wingdings" panose="05000000000000000000" pitchFamily="2" charset="2"/>
              <a:buChar char="ü"/>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Data Management:</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Use SQL for efficient data querying and management throughout the analysis process</a:t>
            </a:r>
          </a:p>
        </p:txBody>
      </p:sp>
      <p:sp>
        <p:nvSpPr>
          <p:cNvPr id="5" name="TextBox 4">
            <a:extLst>
              <a:ext uri="{FF2B5EF4-FFF2-40B4-BE49-F238E27FC236}">
                <a16:creationId xmlns:a16="http://schemas.microsoft.com/office/drawing/2014/main" id="{E3308150-8CF2-4770-8136-0F8845D34AF7}"/>
              </a:ext>
            </a:extLst>
          </p:cNvPr>
          <p:cNvSpPr txBox="1"/>
          <p:nvPr/>
        </p:nvSpPr>
        <p:spPr>
          <a:xfrm>
            <a:off x="94129" y="97207"/>
            <a:ext cx="12097870" cy="461665"/>
          </a:xfrm>
          <a:prstGeom prst="rect">
            <a:avLst/>
          </a:prstGeom>
          <a:noFill/>
        </p:spPr>
        <p:txBody>
          <a:bodyPr wrap="square" rtlCol="0">
            <a:spAutoFit/>
          </a:bodyPr>
          <a:lstStyle/>
          <a:p>
            <a:pPr algn="ctr"/>
            <a:r>
              <a:rPr lang="en-US" sz="2400" b="1" u="sng" dirty="0">
                <a:latin typeface="Times New Roman" panose="02020603050405020304" pitchFamily="18" charset="0"/>
                <a:cs typeface="Times New Roman" panose="02020603050405020304" pitchFamily="18" charset="0"/>
              </a:rPr>
              <a:t>Methodology</a:t>
            </a:r>
            <a:endParaRPr lang="en-IN" sz="1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2936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FD2306-2629-45B5-BC5D-3B36285BEA52}"/>
              </a:ext>
            </a:extLst>
          </p:cNvPr>
          <p:cNvSpPr txBox="1"/>
          <p:nvPr/>
        </p:nvSpPr>
        <p:spPr>
          <a:xfrm>
            <a:off x="37192" y="4960735"/>
            <a:ext cx="12154808" cy="671915"/>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dirty="0">
                <a:latin typeface="Times New Roman" panose="02020603050405020304" pitchFamily="18" charset="0"/>
                <a:ea typeface="Calibri" panose="020F0502020204030204" pitchFamily="34" charset="0"/>
                <a:cs typeface="Times New Roman" panose="02020603050405020304" pitchFamily="18" charset="0"/>
              </a:rPr>
              <a:t>O</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nly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2,450 (25.66%)</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offer convenient online delivery services. This means that nearly three-quarters of the listed restaurants do not currently provide this option.</a:t>
            </a:r>
          </a:p>
        </p:txBody>
      </p:sp>
      <p:sp>
        <p:nvSpPr>
          <p:cNvPr id="6" name="TextBox 5">
            <a:extLst>
              <a:ext uri="{FF2B5EF4-FFF2-40B4-BE49-F238E27FC236}">
                <a16:creationId xmlns:a16="http://schemas.microsoft.com/office/drawing/2014/main" id="{C739658D-565D-421D-8ABF-3337ADF4B6E5}"/>
              </a:ext>
            </a:extLst>
          </p:cNvPr>
          <p:cNvSpPr txBox="1"/>
          <p:nvPr/>
        </p:nvSpPr>
        <p:spPr>
          <a:xfrm>
            <a:off x="37192" y="6036029"/>
            <a:ext cx="11971031" cy="375552"/>
          </a:xfrm>
          <a:prstGeom prst="rect">
            <a:avLst/>
          </a:prstGeom>
          <a:noFill/>
        </p:spPr>
        <p:txBody>
          <a:bodyPr wrap="square">
            <a:spAutoFit/>
          </a:bodyPr>
          <a:lstStyle/>
          <a:p>
            <a:pPr marL="285750" lvl="0" indent="-285750">
              <a:lnSpc>
                <a:spcPct val="107000"/>
              </a:lnSpc>
              <a:spcAft>
                <a:spcPts val="800"/>
              </a:spcAft>
              <a:buSzPts val="1000"/>
              <a:buFont typeface="Arial" panose="020B0604020202020204" pitchFamily="34" charset="0"/>
              <a:buChar char="•"/>
              <a:tabLst>
                <a:tab pos="4572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Online delivery should be increased by promoting delivery services as it increases the sales volume brings more revenue.</a:t>
            </a:r>
          </a:p>
        </p:txBody>
      </p:sp>
      <p:pic>
        <p:nvPicPr>
          <p:cNvPr id="8" name="Picture 7">
            <a:extLst>
              <a:ext uri="{FF2B5EF4-FFF2-40B4-BE49-F238E27FC236}">
                <a16:creationId xmlns:a16="http://schemas.microsoft.com/office/drawing/2014/main" id="{74750589-0C51-4436-8C0B-077A54EFB3CA}"/>
              </a:ext>
            </a:extLst>
          </p:cNvPr>
          <p:cNvPicPr>
            <a:picLocks noChangeAspect="1"/>
          </p:cNvPicPr>
          <p:nvPr/>
        </p:nvPicPr>
        <p:blipFill>
          <a:blip r:embed="rId2"/>
          <a:stretch>
            <a:fillRect/>
          </a:stretch>
        </p:blipFill>
        <p:spPr>
          <a:xfrm>
            <a:off x="50647" y="1090990"/>
            <a:ext cx="7493160" cy="3709472"/>
          </a:xfrm>
          <a:prstGeom prst="rect">
            <a:avLst/>
          </a:prstGeom>
        </p:spPr>
      </p:pic>
      <p:sp>
        <p:nvSpPr>
          <p:cNvPr id="9" name="TextBox 8">
            <a:extLst>
              <a:ext uri="{FF2B5EF4-FFF2-40B4-BE49-F238E27FC236}">
                <a16:creationId xmlns:a16="http://schemas.microsoft.com/office/drawing/2014/main" id="{CF4EAB8C-C325-403A-B75E-32994D89321B}"/>
              </a:ext>
            </a:extLst>
          </p:cNvPr>
          <p:cNvSpPr txBox="1"/>
          <p:nvPr/>
        </p:nvSpPr>
        <p:spPr>
          <a:xfrm>
            <a:off x="37192" y="712694"/>
            <a:ext cx="7506615" cy="400110"/>
          </a:xfrm>
          <a:prstGeom prst="rect">
            <a:avLst/>
          </a:prstGeom>
          <a:noFill/>
        </p:spPr>
        <p:txBody>
          <a:bodyPr wrap="square" rtlCol="0">
            <a:spAutoFit/>
          </a:bodyPr>
          <a:lstStyle/>
          <a:p>
            <a:r>
              <a:rPr lang="en-US" sz="2000" b="1" u="sng" dirty="0"/>
              <a:t>Number Of restaurants with online delivery</a:t>
            </a:r>
            <a:endParaRPr lang="en-IN" sz="2000" b="1" u="sng" dirty="0"/>
          </a:p>
        </p:txBody>
      </p:sp>
    </p:spTree>
    <p:extLst>
      <p:ext uri="{BB962C8B-B14F-4D97-AF65-F5344CB8AC3E}">
        <p14:creationId xmlns:p14="http://schemas.microsoft.com/office/powerpoint/2010/main" val="61370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474</TotalTime>
  <Words>996</Words>
  <Application>Microsoft Office PowerPoint</Application>
  <PresentationFormat>Widescreen</PresentationFormat>
  <Paragraphs>79</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Light</vt:lpstr>
      <vt:lpstr>Poppins</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Vikasch8655@outlook.com</dc:creator>
  <cp:lastModifiedBy>Vikasch8655@outlook.com</cp:lastModifiedBy>
  <cp:revision>41</cp:revision>
  <dcterms:created xsi:type="dcterms:W3CDTF">2024-09-16T20:10:07Z</dcterms:created>
  <dcterms:modified xsi:type="dcterms:W3CDTF">2024-09-23T16:19:30Z</dcterms:modified>
</cp:coreProperties>
</file>